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2"/>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0080625" cy="5670550"/>
  <p:notesSz cx="7559675" cy="10691813"/>
  <p:embeddedFontLst>
    <p:embeddedFont>
      <p:font typeface="Cambria Math" panose="02040503050406030204" pitchFamily="18" charset="0"/>
      <p:regular r:id="rId23"/>
    </p:embeddedFont>
    <p:embeddedFont>
      <p:font typeface="Helvetica Neue" panose="020B0604020202020204" charset="0"/>
      <p:regular r:id="rId24"/>
      <p:bold r:id="rId25"/>
      <p:italic r:id="rId26"/>
      <p:boldItalic r:id="rId27"/>
    </p:embeddedFont>
    <p:embeddedFont>
      <p:font typeface="Helvetica Neue Light" panose="020B0604020202020204" charset="0"/>
      <p:regular r:id="rId28"/>
      <p:bold r:id="rId29"/>
      <p:italic r:id="rId30"/>
      <p:boldItalic r:id="rId31"/>
    </p:embeddedFont>
    <p:embeddedFont>
      <p:font typeface="Roboto" panose="02000000000000000000" pitchFamily="2" charset="0"/>
      <p:regular r:id="rId32"/>
      <p:bold r:id="rId33"/>
      <p:italic r:id="rId34"/>
      <p:boldItalic r:id="rId3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GoogleSlidesCustomDataVersion2">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9" roundtripDataSignature="AMtx7mgK5u6BqZOKgG15ourynpq+M7TRVA=="/>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D43C629-6CD0-49BB-8B32-41669199FE1E}">
  <a:tblStyle styleId="{ED43C629-6CD0-49BB-8B32-41669199FE1E}"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96A18755-2AD1-41E3-82B4-3C88C8CAAF52}" styleName="Table_1">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1" d="100"/>
          <a:sy n="101" d="100"/>
        </p:scale>
        <p:origin x="396"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4.fntdata"/><Relationship Id="rId39" Type="http://customschemas.google.com/relationships/presentationmetadata" Target="metadata"/><Relationship Id="rId21" Type="http://schemas.openxmlformats.org/officeDocument/2006/relationships/slide" Target="slides/slide20.xml"/><Relationship Id="rId34" Type="http://schemas.openxmlformats.org/officeDocument/2006/relationships/font" Target="fonts/font12.fntdata"/><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3.fntdata"/><Relationship Id="rId33"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7.fntdata"/><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2.fntdata"/><Relationship Id="rId32" Type="http://schemas.openxmlformats.org/officeDocument/2006/relationships/font" Target="fonts/font10.fntdata"/><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1.fntdata"/><Relationship Id="rId28" Type="http://schemas.openxmlformats.org/officeDocument/2006/relationships/font" Target="fonts/font6.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font" Target="fonts/font5.fntdata"/><Relationship Id="rId30" Type="http://schemas.openxmlformats.org/officeDocument/2006/relationships/font" Target="fonts/font8.fntdata"/><Relationship Id="rId35" Type="http://schemas.openxmlformats.org/officeDocument/2006/relationships/font" Target="fonts/font13.fntdata"/><Relationship Id="rId43"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png>
</file>

<file path=ppt/media/image20.jp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 name="Google Shape;4;n"/>
          <p:cNvSpPr txBox="1">
            <a:spLocks noGrp="1"/>
          </p:cNvSpPr>
          <p:nvPr>
            <p:ph type="body" idx="1"/>
          </p:nvPr>
        </p:nvSpPr>
        <p:spPr>
          <a:xfrm>
            <a:off x="756000" y="5078520"/>
            <a:ext cx="6047640" cy="4811040"/>
          </a:xfrm>
          <a:prstGeom prst="rect">
            <a:avLst/>
          </a:prstGeom>
          <a:noFill/>
          <a:ln>
            <a:noFill/>
          </a:ln>
        </p:spPr>
        <p:txBody>
          <a:bodyPr spcFirstLastPara="1" wrap="square" lIns="0" tIns="0" rIns="0" bIns="0" anchor="t" anchorCtr="0">
            <a:no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5" name="Google Shape;5;n"/>
          <p:cNvSpPr txBox="1">
            <a:spLocks noGrp="1"/>
          </p:cNvSpPr>
          <p:nvPr>
            <p:ph type="hdr" idx="3"/>
          </p:nvPr>
        </p:nvSpPr>
        <p:spPr>
          <a:xfrm>
            <a:off x="0" y="0"/>
            <a:ext cx="3280680" cy="53424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6" name="Google Shape;6;n"/>
          <p:cNvSpPr txBox="1">
            <a:spLocks noGrp="1"/>
          </p:cNvSpPr>
          <p:nvPr>
            <p:ph type="dt" idx="10"/>
          </p:nvPr>
        </p:nvSpPr>
        <p:spPr>
          <a:xfrm>
            <a:off x="4278960" y="0"/>
            <a:ext cx="3280680" cy="534240"/>
          </a:xfrm>
          <a:prstGeom prst="rect">
            <a:avLst/>
          </a:prstGeom>
          <a:noFill/>
          <a:ln>
            <a:noFill/>
          </a:ln>
        </p:spPr>
        <p:txBody>
          <a:bodyPr spcFirstLastPara="1" wrap="square" lIns="0" tIns="0" rIns="0" bIns="0" anchor="t"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7" name="Google Shape;7;n"/>
          <p:cNvSpPr txBox="1">
            <a:spLocks noGrp="1"/>
          </p:cNvSpPr>
          <p:nvPr>
            <p:ph type="ftr" idx="11"/>
          </p:nvPr>
        </p:nvSpPr>
        <p:spPr>
          <a:xfrm>
            <a:off x="0" y="10157400"/>
            <a:ext cx="3280680" cy="534240"/>
          </a:xfrm>
          <a:prstGeom prst="rect">
            <a:avLst/>
          </a:prstGeom>
          <a:noFill/>
          <a:ln>
            <a:noFill/>
          </a:ln>
        </p:spPr>
        <p:txBody>
          <a:bodyPr spcFirstLastPara="1" wrap="square" lIns="0" tIns="0" rIns="0" bIns="0" anchor="b"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8" name="Google Shape;8;n"/>
          <p:cNvSpPr txBox="1">
            <a:spLocks noGrp="1"/>
          </p:cNvSpPr>
          <p:nvPr>
            <p:ph type="sldNum" idx="12"/>
          </p:nvPr>
        </p:nvSpPr>
        <p:spPr>
          <a:xfrm>
            <a:off x="4278960" y="10157400"/>
            <a:ext cx="3280680" cy="534240"/>
          </a:xfrm>
          <a:prstGeom prst="rect">
            <a:avLst/>
          </a:prstGeom>
          <a:noFill/>
          <a:ln>
            <a:noFill/>
          </a:ln>
        </p:spPr>
        <p:txBody>
          <a:bodyPr spcFirstLastPara="1" wrap="square" lIns="0" tIns="0" rIns="0" bIns="0" anchor="b" anchorCtr="0">
            <a:noAutofit/>
          </a:bodyPr>
          <a:lstStyle/>
          <a:p>
            <a:pPr marL="0" marR="0" lvl="0" indent="0" algn="r" rtl="0">
              <a:lnSpc>
                <a:spcPct val="100000"/>
              </a:lnSpc>
              <a:spcBef>
                <a:spcPts val="0"/>
              </a:spcBef>
              <a:spcAft>
                <a:spcPts val="0"/>
              </a:spcAft>
              <a:buClr>
                <a:srgbClr val="000000"/>
              </a:buClr>
              <a:buSzPts val="1400"/>
              <a:buFont typeface="Arial"/>
              <a:buNone/>
            </a:pPr>
            <a:fld id="{00000000-1234-1234-1234-123412341234}" type="slidenum">
              <a:rPr lang="en-IN" sz="1400" b="0" i="0" u="none" strike="noStrike" cap="none">
                <a:solidFill>
                  <a:srgbClr val="000000"/>
                </a:solidFill>
                <a:latin typeface="Times New Roman"/>
                <a:ea typeface="Times New Roman"/>
                <a:cs typeface="Times New Roman"/>
                <a:sym typeface="Times New Roman"/>
              </a:rPr>
              <a:t>‹#›</a:t>
            </a:fld>
            <a:endParaRPr sz="1400" b="0" i="0" u="none" strike="noStrike" cap="none">
              <a:solidFill>
                <a:srgbClr val="000000"/>
              </a:solidFill>
              <a:latin typeface="Times New Roman"/>
              <a:ea typeface="Times New Roman"/>
              <a:cs typeface="Times New Roman"/>
              <a:sym typeface="Times New Roman"/>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p1:notes"/>
          <p:cNvSpPr>
            <a:spLocks noGrp="1" noRot="1" noChangeAspect="1"/>
          </p:cNvSpPr>
          <p:nvPr>
            <p:ph type="sldImg" idx="2"/>
          </p:nvPr>
        </p:nvSpPr>
        <p:spPr>
          <a:xfrm>
            <a:off x="216000" y="812520"/>
            <a:ext cx="7127280" cy="400896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0" name="Google Shape;80;p1:notes"/>
          <p:cNvSpPr txBox="1">
            <a:spLocks noGrp="1"/>
          </p:cNvSpPr>
          <p:nvPr>
            <p:ph type="body" idx="1"/>
          </p:nvPr>
        </p:nvSpPr>
        <p:spPr>
          <a:xfrm>
            <a:off x="756000" y="5078520"/>
            <a:ext cx="6047640" cy="765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2000"/>
              <a:t>In humans, nearly two meters of genomic material must be folded to fit inside each micrometer-scale cell nucleus while remaining accessible for gene transcription, DNA replication, and DNA repair. The physical organization of chromosomes inside the nucleus is non random and occupies distinct territories . Important to know what keeps them there. This project builds on another work done in with my senior Sanjana Nair where we establish rules of specificity for DNA protein interactions. </a:t>
            </a:r>
            <a:endParaRPr sz="2000" b="0" strike="noStrike">
              <a:latin typeface="Arial"/>
              <a:ea typeface="Arial"/>
              <a:cs typeface="Arial"/>
              <a:sym typeface="Aria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5"/>
        <p:cNvGrpSpPr/>
        <p:nvPr/>
      </p:nvGrpSpPr>
      <p:grpSpPr>
        <a:xfrm>
          <a:off x="0" y="0"/>
          <a:ext cx="0" cy="0"/>
          <a:chOff x="0" y="0"/>
          <a:chExt cx="0" cy="0"/>
        </a:xfrm>
      </p:grpSpPr>
      <p:sp>
        <p:nvSpPr>
          <p:cNvPr id="236" name="Google Shape;236;g21b601ca310_0_85: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37" name="Google Shape;237;g21b601ca310_0_85: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2000"/>
              <a:t>So we obtained which motifs have the maximum score in the LAD regions across all chromosomes . ie the have a higher count of LAD/iLAD . 10 (8mers) . </a:t>
            </a:r>
            <a:endParaRPr sz="2000" b="0" strike="noStrike">
              <a:latin typeface="Arial"/>
              <a:ea typeface="Arial"/>
              <a:cs typeface="Arial"/>
              <a:sym typeface="Aria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22eeb431fd0_1_46: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54" name="Google Shape;254;g22eeb431fd0_1_46: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
        <p:cNvGrpSpPr/>
        <p:nvPr/>
      </p:nvGrpSpPr>
      <p:grpSpPr>
        <a:xfrm>
          <a:off x="0" y="0"/>
          <a:ext cx="0" cy="0"/>
          <a:chOff x="0" y="0"/>
          <a:chExt cx="0" cy="0"/>
        </a:xfrm>
      </p:grpSpPr>
      <p:sp>
        <p:nvSpPr>
          <p:cNvPr id="270" name="Google Shape;270;g22eeb431fd0_1_8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71" name="Google Shape;271;g22eeb431fd0_1_88: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4"/>
        <p:cNvGrpSpPr/>
        <p:nvPr/>
      </p:nvGrpSpPr>
      <p:grpSpPr>
        <a:xfrm>
          <a:off x="0" y="0"/>
          <a:ext cx="0" cy="0"/>
          <a:chOff x="0" y="0"/>
          <a:chExt cx="0" cy="0"/>
        </a:xfrm>
      </p:grpSpPr>
      <p:sp>
        <p:nvSpPr>
          <p:cNvPr id="285" name="Google Shape;285;g2762e187aa4_1_1250: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86" name="Google Shape;286;g2762e187aa4_1_1250: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3"/>
        <p:cNvGrpSpPr/>
        <p:nvPr/>
      </p:nvGrpSpPr>
      <p:grpSpPr>
        <a:xfrm>
          <a:off x="0" y="0"/>
          <a:ext cx="0" cy="0"/>
          <a:chOff x="0" y="0"/>
          <a:chExt cx="0" cy="0"/>
        </a:xfrm>
      </p:grpSpPr>
      <p:sp>
        <p:nvSpPr>
          <p:cNvPr id="304" name="Google Shape;304;g2762e187aa4_1_1272: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05" name="Google Shape;305;g2762e187aa4_1_1272: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8"/>
        <p:cNvGrpSpPr/>
        <p:nvPr/>
      </p:nvGrpSpPr>
      <p:grpSpPr>
        <a:xfrm>
          <a:off x="0" y="0"/>
          <a:ext cx="0" cy="0"/>
          <a:chOff x="0" y="0"/>
          <a:chExt cx="0" cy="0"/>
        </a:xfrm>
      </p:grpSpPr>
      <p:sp>
        <p:nvSpPr>
          <p:cNvPr id="319" name="Google Shape;319;g2762e187aa4_1_1293: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20" name="Google Shape;320;g2762e187aa4_1_1293: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3"/>
        <p:cNvGrpSpPr/>
        <p:nvPr/>
      </p:nvGrpSpPr>
      <p:grpSpPr>
        <a:xfrm>
          <a:off x="0" y="0"/>
          <a:ext cx="0" cy="0"/>
          <a:chOff x="0" y="0"/>
          <a:chExt cx="0" cy="0"/>
        </a:xfrm>
      </p:grpSpPr>
      <p:sp>
        <p:nvSpPr>
          <p:cNvPr id="334" name="Google Shape;334;g2762e187aa4_1_137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35" name="Google Shape;335;g2762e187aa4_1_1378: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2000"/>
              <a:t>Housekeeping genes are involved in basic cell maintenance and, therefore, are expected to maintain constant expression levels in all cells and conditions. Identification of these genes facilitates exposure of the underlying cellular infrastructure and increases understanding of various structural genomic features.</a:t>
            </a:r>
            <a:endParaRPr sz="2000" b="0" strike="noStrike">
              <a:latin typeface="Arial"/>
              <a:ea typeface="Arial"/>
              <a:cs typeface="Arial"/>
              <a:sym typeface="Aria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2762e187aa4_1_139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55" name="Google Shape;355;g2762e187aa4_1_1398: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2000"/>
              <a:t>Housekeeping genes are involved in basic cell maintenance and, therefore, are expected to maintain constant expression levels in all cells and conditions. Identification of these genes facilitates exposure of the underlying cellular infrastructure and increases understanding of various structural genomic features.</a:t>
            </a:r>
            <a:endParaRPr sz="2000" b="0" strike="noStrike">
              <a:latin typeface="Arial"/>
              <a:ea typeface="Arial"/>
              <a:cs typeface="Arial"/>
              <a:sym typeface="Aria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5"/>
        <p:cNvGrpSpPr/>
        <p:nvPr/>
      </p:nvGrpSpPr>
      <p:grpSpPr>
        <a:xfrm>
          <a:off x="0" y="0"/>
          <a:ext cx="0" cy="0"/>
          <a:chOff x="0" y="0"/>
          <a:chExt cx="0" cy="0"/>
        </a:xfrm>
      </p:grpSpPr>
      <p:sp>
        <p:nvSpPr>
          <p:cNvPr id="376" name="Google Shape;376;g2762e187aa4_1_134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377" name="Google Shape;377;g2762e187aa4_1_1348: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Clr>
                <a:schemeClr val="dk1"/>
              </a:buClr>
              <a:buSzPts val="1100"/>
              <a:buFont typeface="Arial"/>
              <a:buNone/>
            </a:pPr>
            <a:r>
              <a:rPr lang="en-IN" sz="1100">
                <a:solidFill>
                  <a:schemeClr val="dk1"/>
                </a:solidFill>
              </a:rPr>
              <a:t>By sequencing regions of open chromatin, ATAC-Seq can help you uncover how chromatin packaging and other factors affect gene expression</a:t>
            </a:r>
            <a:endParaRPr sz="1400">
              <a:solidFill>
                <a:schemeClr val="dk1"/>
              </a:solidFill>
            </a:endParaRPr>
          </a:p>
          <a:p>
            <a:pPr marL="0" lvl="0" indent="0" algn="l" rtl="0">
              <a:lnSpc>
                <a:spcPct val="100000"/>
              </a:lnSpc>
              <a:spcBef>
                <a:spcPts val="0"/>
              </a:spcBef>
              <a:spcAft>
                <a:spcPts val="0"/>
              </a:spcAft>
              <a:buSzPts val="1400"/>
              <a:buNone/>
            </a:pPr>
            <a:endParaRPr sz="2000"/>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2762e187aa4_1_1427: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02" name="Google Shape;402;g2762e187aa4_1_1427: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spcBef>
                <a:spcPts val="0"/>
              </a:spcBef>
              <a:spcAft>
                <a:spcPts val="0"/>
              </a:spcAft>
              <a:buSzPts val="1100"/>
              <a:buNone/>
            </a:pPr>
            <a:r>
              <a:rPr lang="en-IN" sz="1100">
                <a:solidFill>
                  <a:schemeClr val="dk1"/>
                </a:solidFill>
              </a:rPr>
              <a:t>By sequencing regions of open chromatin, ATAC-Seq can help you uncover how chromatin packaging and other factors affect gene expression</a:t>
            </a:r>
            <a:endParaRPr sz="1400">
              <a:solidFill>
                <a:schemeClr val="dk1"/>
              </a:solidFill>
            </a:endParaRPr>
          </a:p>
          <a:p>
            <a:pPr marL="0" lvl="0" indent="0" algn="l" rtl="0">
              <a:lnSpc>
                <a:spcPct val="100000"/>
              </a:lnSpc>
              <a:spcBef>
                <a:spcPts val="0"/>
              </a:spcBef>
              <a:spcAft>
                <a:spcPts val="0"/>
              </a:spcAft>
              <a:buSzPts val="1400"/>
              <a:buNone/>
            </a:pPr>
            <a:endParaRPr sz="200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Google Shape;86;g2009b74a80d_0_13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87" name="Google Shape;87;g2009b74a80d_0_138:notes"/>
          <p:cNvSpPr txBox="1">
            <a:spLocks noGrp="1"/>
          </p:cNvSpPr>
          <p:nvPr>
            <p:ph type="body" idx="1"/>
          </p:nvPr>
        </p:nvSpPr>
        <p:spPr>
          <a:xfrm>
            <a:off x="756000" y="5078520"/>
            <a:ext cx="6047700" cy="48111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1200"/>
              </a:spcAft>
              <a:buClr>
                <a:schemeClr val="dk1"/>
              </a:buClr>
              <a:buSzPts val="1100"/>
              <a:buFont typeface="Arial"/>
              <a:buNone/>
            </a:pPr>
            <a:endParaRPr sz="1100">
              <a:solidFill>
                <a:schemeClr val="dk1"/>
              </a:solidFill>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5"/>
        <p:cNvGrpSpPr/>
        <p:nvPr/>
      </p:nvGrpSpPr>
      <p:grpSpPr>
        <a:xfrm>
          <a:off x="0" y="0"/>
          <a:ext cx="0" cy="0"/>
          <a:chOff x="0" y="0"/>
          <a:chExt cx="0" cy="0"/>
        </a:xfrm>
      </p:grpSpPr>
      <p:sp>
        <p:nvSpPr>
          <p:cNvPr id="426" name="Google Shape;426;g2762e187aa4_1_1456: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427" name="Google Shape;427;g2762e187aa4_1_1456: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1100">
                <a:solidFill>
                  <a:schemeClr val="dk1"/>
                </a:solidFill>
              </a:rPr>
              <a:t>Telomerase is an enzyme that plays a crucial role in maintaining the length of telomeres, the protective caps at the ends of chromosomes. Telomerase activity varies between species and is regulated by the TERT gene.</a:t>
            </a: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IN" sz="1100">
                <a:solidFill>
                  <a:schemeClr val="dk1"/>
                </a:solidFill>
              </a:rPr>
              <a:t>In this study, researchers investigated the differences in telomerase activity expression between mice and humans. Telomerase is an enzyme that plays a crucial role in maintaining the length of telomeres, the protective caps at the ends of chromosomes. Telomerase activity varies between species and is regulated by the TERT gene.</a:t>
            </a: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IN" sz="1100">
                <a:solidFill>
                  <a:schemeClr val="dk1"/>
                </a:solidFill>
              </a:rPr>
              <a:t>To better understand this regulation, the researchers created transgenic mice carrying both mouse and human TERT genes, each controlled by their own regulatory sequences. The goal was to study how these genes are regulated in the same cellular context in vivo. They utilized a cloning technique called transformation-associated recombination (TAR) cloning, which allowed them to isolate and maintain large genomic regions containing the TERT genes.</a:t>
            </a: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IN" sz="1100">
                <a:solidFill>
                  <a:schemeClr val="dk1"/>
                </a:solidFill>
                <a:highlight>
                  <a:srgbClr val="FFFF00"/>
                </a:highlight>
              </a:rPr>
              <a:t>The study revealed that the differential regulation of TERT expression between mice and humans is influenced by specific genetic elements. For instance, they identified a human-specific GC-box, a DNA sequence that plays a role in gene expression regulation, which contributes to the repression of TERT transcription in humans. When this human-specific GC-box was introduced into the mouse TERT promoter, it led to similar repression of transcription as seen in humans.</a:t>
            </a:r>
            <a:endParaRPr sz="1100">
              <a:solidFill>
                <a:schemeClr val="dk1"/>
              </a:solidFill>
              <a:highlight>
                <a:srgbClr val="FFFF00"/>
              </a:highlight>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IN" sz="1100">
                <a:solidFill>
                  <a:schemeClr val="dk1"/>
                </a:solidFill>
              </a:rPr>
              <a:t>The researchers also found that the tissue-specific expression patterns of TERT were largely maintained in the transgenic mice, except for the brain, suggesting that there might be unique regulatory mechanisms for TERT expression in brain cells.</a:t>
            </a: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r>
              <a:rPr lang="en-IN" sz="1100">
                <a:solidFill>
                  <a:schemeClr val="dk1"/>
                </a:solidFill>
              </a:rPr>
              <a:t>Moreover, the study highlighted the importance of understanding these regulatory mechanisms for both aging and cancer research. Differences in telomere length and telomerase activity are associated with aging and cancer development. By deciphering the genetic elements that govern TERT expression, researchers can create more accurate animal models for studying human-specific processes like aging and carcinogenesis.</a:t>
            </a:r>
            <a:endParaRPr sz="1100">
              <a:solidFill>
                <a:schemeClr val="dk1"/>
              </a:solidFill>
            </a:endParaRPr>
          </a:p>
          <a:p>
            <a:pPr marL="0" lvl="0" indent="0" algn="l" rtl="0">
              <a:lnSpc>
                <a:spcPct val="100000"/>
              </a:lnSpc>
              <a:spcBef>
                <a:spcPts val="0"/>
              </a:spcBef>
              <a:spcAft>
                <a:spcPts val="0"/>
              </a:spcAft>
              <a:buClr>
                <a:schemeClr val="dk1"/>
              </a:buClr>
              <a:buSzPts val="1100"/>
              <a:buFont typeface="Arial"/>
              <a:buNone/>
            </a:pPr>
            <a:endParaRPr sz="1100">
              <a:solidFill>
                <a:schemeClr val="dk1"/>
              </a:solidFill>
            </a:endParaRPr>
          </a:p>
          <a:p>
            <a:pPr marL="0" lvl="0" indent="0" algn="l" rtl="0">
              <a:lnSpc>
                <a:spcPct val="100000"/>
              </a:lnSpc>
              <a:spcBef>
                <a:spcPts val="0"/>
              </a:spcBef>
              <a:spcAft>
                <a:spcPts val="0"/>
              </a:spcAft>
              <a:buSzPts val="1400"/>
              <a:buNone/>
            </a:pPr>
            <a:r>
              <a:rPr lang="en-IN" sz="1100">
                <a:solidFill>
                  <a:schemeClr val="dk1"/>
                </a:solidFill>
              </a:rPr>
              <a:t>In conclusion, this study provided valuable insights into the species-specific and tissue-specific regulation of telomerase activity, shedding light on the mechanisms that contribute to the differences in telomere biology between mice and humans. The findings have implications for understanding aging, cancer, and other cellular processes influenced by telomerase and telomeres.</a:t>
            </a:r>
            <a:endParaRPr sz="1100">
              <a:solidFill>
                <a:schemeClr val="dk1"/>
              </a:solidFill>
            </a:endParaRPr>
          </a:p>
          <a:p>
            <a:pPr marL="0" lvl="0" indent="0" algn="l" rtl="0">
              <a:lnSpc>
                <a:spcPct val="100000"/>
              </a:lnSpc>
              <a:spcBef>
                <a:spcPts val="0"/>
              </a:spcBef>
              <a:spcAft>
                <a:spcPts val="0"/>
              </a:spcAft>
              <a:buSzPts val="1400"/>
              <a:buNone/>
            </a:pPr>
            <a:r>
              <a:rPr lang="en-IN" sz="1100">
                <a:solidFill>
                  <a:schemeClr val="dk1"/>
                </a:solidFill>
              </a:rPr>
              <a:t>the researchers created transgenic mice carrying both mouse and human TERT genes, each controlled by their own regulatory sequences</a:t>
            </a:r>
            <a:endParaRPr sz="1100">
              <a:solidFill>
                <a:schemeClr val="dk1"/>
              </a:solidFill>
            </a:endParaRPr>
          </a:p>
          <a:p>
            <a:pPr marL="0" lvl="0" indent="0" algn="l" rtl="0">
              <a:lnSpc>
                <a:spcPct val="100000"/>
              </a:lnSpc>
              <a:spcBef>
                <a:spcPts val="0"/>
              </a:spcBef>
              <a:spcAft>
                <a:spcPts val="0"/>
              </a:spcAft>
              <a:buSzPts val="1400"/>
              <a:buNone/>
            </a:pPr>
            <a:r>
              <a:rPr lang="en-IN" sz="1100">
                <a:solidFill>
                  <a:schemeClr val="dk1"/>
                </a:solidFill>
              </a:rPr>
              <a:t>The study revealed that the differential regulation of TERT expression between mice and humans is influenced by specific genetic elements. For instance, they identified a human-specific GC-box, a DNA sequence that plays a role in gene expression regulation, which contributes to the repression of TERT transcription in humans. When this human-specific GC-box was introduced into the mouse TERT promoter, it led to similar repression of transcription as seen in humans.</a:t>
            </a:r>
            <a:endParaRPr sz="1100">
              <a:solidFill>
                <a:schemeClr val="dk1"/>
              </a:solidFill>
            </a:endParaRPr>
          </a:p>
          <a:p>
            <a:pPr marL="0" lvl="0" indent="0" algn="l" rtl="0">
              <a:lnSpc>
                <a:spcPct val="100000"/>
              </a:lnSpc>
              <a:spcBef>
                <a:spcPts val="0"/>
              </a:spcBef>
              <a:spcAft>
                <a:spcPts val="0"/>
              </a:spcAft>
              <a:buSzPts val="1400"/>
              <a:buNone/>
            </a:pPr>
            <a:endParaRPr sz="1100">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762e187aa4_1_899: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03" name="Google Shape;103;g2762e187aa4_1_899:notes"/>
          <p:cNvSpPr txBox="1">
            <a:spLocks noGrp="1"/>
          </p:cNvSpPr>
          <p:nvPr>
            <p:ph type="body" idx="1"/>
          </p:nvPr>
        </p:nvSpPr>
        <p:spPr>
          <a:xfrm>
            <a:off x="756000" y="5078520"/>
            <a:ext cx="6047700" cy="4811100"/>
          </a:xfrm>
          <a:prstGeom prst="rect">
            <a:avLst/>
          </a:prstGeom>
          <a:noFill/>
          <a:ln>
            <a:noFill/>
          </a:ln>
        </p:spPr>
        <p:txBody>
          <a:bodyPr spcFirstLastPara="1" wrap="square" lIns="0" tIns="0" rIns="0" bIns="0" anchor="t" anchorCtr="0">
            <a:noAutofit/>
          </a:bodyPr>
          <a:lstStyle/>
          <a:p>
            <a:pPr marL="0" lvl="0" indent="0" algn="l" rtl="0">
              <a:lnSpc>
                <a:spcPct val="115000"/>
              </a:lnSpc>
              <a:spcBef>
                <a:spcPts val="1200"/>
              </a:spcBef>
              <a:spcAft>
                <a:spcPts val="1200"/>
              </a:spcAft>
              <a:buClr>
                <a:schemeClr val="dk1"/>
              </a:buClr>
              <a:buSzPts val="1100"/>
              <a:buFont typeface="Arial"/>
              <a:buNone/>
            </a:pPr>
            <a:endParaRPr sz="1100">
              <a:solidFill>
                <a:schemeClr val="dk1"/>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27625cf2ae8_1_21: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20" name="Google Shape;120;g27625cf2ae8_1_21: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762e187aa4_1_1194: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48" name="Google Shape;148;g2762e187aa4_1_1194: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2762e187aa4_1_1225: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76" name="Google Shape;176;g2762e187aa4_1_1225: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r>
              <a:rPr lang="en-IN" sz="2000"/>
              <a:t>This brings to the three major aims of the project that is based on the hypothesis that there is active transport of the localization of the chromosomal segments by a single or multiple protein binding partners. Hence it is important to understand what constitutes the LAD iLAD regions. </a:t>
            </a:r>
            <a:endParaRPr sz="2000" b="0" strike="noStrike">
              <a:latin typeface="Arial"/>
              <a:ea typeface="Arial"/>
              <a:cs typeface="Arial"/>
              <a:sym typeface="Aria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1b601ca310_0_66: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192" name="Google Shape;192;g21b601ca310_0_66: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5"/>
        <p:cNvGrpSpPr/>
        <p:nvPr/>
      </p:nvGrpSpPr>
      <p:grpSpPr>
        <a:xfrm>
          <a:off x="0" y="0"/>
          <a:ext cx="0" cy="0"/>
          <a:chOff x="0" y="0"/>
          <a:chExt cx="0" cy="0"/>
        </a:xfrm>
      </p:grpSpPr>
      <p:sp>
        <p:nvSpPr>
          <p:cNvPr id="206" name="Google Shape;206;g215f5ef592f_2_148: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07" name="Google Shape;207;g215f5ef592f_2_148: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0"/>
        <p:cNvGrpSpPr/>
        <p:nvPr/>
      </p:nvGrpSpPr>
      <p:grpSpPr>
        <a:xfrm>
          <a:off x="0" y="0"/>
          <a:ext cx="0" cy="0"/>
          <a:chOff x="0" y="0"/>
          <a:chExt cx="0" cy="0"/>
        </a:xfrm>
      </p:grpSpPr>
      <p:sp>
        <p:nvSpPr>
          <p:cNvPr id="221" name="Google Shape;221;g22eeb431fd0_1_16:notes"/>
          <p:cNvSpPr>
            <a:spLocks noGrp="1" noRot="1" noChangeAspect="1"/>
          </p:cNvSpPr>
          <p:nvPr>
            <p:ph type="sldImg" idx="2"/>
          </p:nvPr>
        </p:nvSpPr>
        <p:spPr>
          <a:xfrm>
            <a:off x="216360" y="812520"/>
            <a:ext cx="7126800" cy="4008900"/>
          </a:xfrm>
          <a:custGeom>
            <a:avLst/>
            <a:gdLst/>
            <a:ahLst/>
            <a:cxnLst/>
            <a:rect l="l" t="t" r="r" b="b"/>
            <a:pathLst>
              <a:path w="120000" h="120000" extrusionOk="0">
                <a:moveTo>
                  <a:pt x="0" y="0"/>
                </a:moveTo>
                <a:lnTo>
                  <a:pt x="120000" y="0"/>
                </a:lnTo>
                <a:lnTo>
                  <a:pt x="120000" y="120000"/>
                </a:lnTo>
                <a:lnTo>
                  <a:pt x="0" y="120000"/>
                </a:lnTo>
                <a:close/>
              </a:path>
            </a:pathLst>
          </a:custGeom>
          <a:noFill/>
          <a:ln>
            <a:noFill/>
          </a:ln>
        </p:spPr>
      </p:sp>
      <p:sp>
        <p:nvSpPr>
          <p:cNvPr id="222" name="Google Shape;222;g22eeb431fd0_1_16:notes"/>
          <p:cNvSpPr txBox="1">
            <a:spLocks noGrp="1"/>
          </p:cNvSpPr>
          <p:nvPr>
            <p:ph type="body" idx="1"/>
          </p:nvPr>
        </p:nvSpPr>
        <p:spPr>
          <a:xfrm>
            <a:off x="756000" y="5078520"/>
            <a:ext cx="6047700" cy="5100000"/>
          </a:xfrm>
          <a:prstGeom prst="rect">
            <a:avLst/>
          </a:prstGeom>
          <a:noFill/>
          <a:ln>
            <a:noFill/>
          </a:ln>
        </p:spPr>
        <p:txBody>
          <a:bodyPr spcFirstLastPara="1" wrap="square" lIns="0" tIns="0" rIns="0" bIns="0" anchor="t" anchorCtr="0">
            <a:noAutofit/>
          </a:bodyPr>
          <a:lstStyle/>
          <a:p>
            <a:pPr marL="0" lvl="0" indent="0" algn="l" rtl="0">
              <a:lnSpc>
                <a:spcPct val="100000"/>
              </a:lnSpc>
              <a:spcBef>
                <a:spcPts val="0"/>
              </a:spcBef>
              <a:spcAft>
                <a:spcPts val="0"/>
              </a:spcAft>
              <a:buSzPts val="1400"/>
              <a:buNone/>
            </a:pPr>
            <a:endParaRPr sz="2000" b="0" strike="noStrike">
              <a:latin typeface="Arial"/>
              <a:ea typeface="Arial"/>
              <a:cs typeface="Arial"/>
              <a:sym typeface="Aria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Content" type="obj">
  <p:cSld name="OBJECT">
    <p:spTree>
      <p:nvGrpSpPr>
        <p:cNvPr id="1" name="Shape 14"/>
        <p:cNvGrpSpPr/>
        <p:nvPr/>
      </p:nvGrpSpPr>
      <p:grpSpPr>
        <a:xfrm>
          <a:off x="0" y="0"/>
          <a:ext cx="0" cy="0"/>
          <a:chOff x="0" y="0"/>
          <a:chExt cx="0" cy="0"/>
        </a:xfrm>
      </p:grpSpPr>
      <p:sp>
        <p:nvSpPr>
          <p:cNvPr id="15" name="Google Shape;15;p32"/>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16" name="Google Shape;16;p32"/>
          <p:cNvSpPr txBox="1">
            <a:spLocks noGrp="1"/>
          </p:cNvSpPr>
          <p:nvPr>
            <p:ph type="body" idx="1"/>
          </p:nvPr>
        </p:nvSpPr>
        <p:spPr>
          <a:xfrm>
            <a:off x="504000" y="1326600"/>
            <a:ext cx="9072000" cy="3288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17" name="Google Shape;17;p32"/>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Content over Content" type="objOverTx">
  <p:cSld name="OBJECT_OVER_TEXT">
    <p:spTree>
      <p:nvGrpSpPr>
        <p:cNvPr id="1" name="Shape 53"/>
        <p:cNvGrpSpPr/>
        <p:nvPr/>
      </p:nvGrpSpPr>
      <p:grpSpPr>
        <a:xfrm>
          <a:off x="0" y="0"/>
          <a:ext cx="0" cy="0"/>
          <a:chOff x="0" y="0"/>
          <a:chExt cx="0" cy="0"/>
        </a:xfrm>
      </p:grpSpPr>
      <p:sp>
        <p:nvSpPr>
          <p:cNvPr id="54" name="Google Shape;54;p45"/>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55" name="Google Shape;55;p45"/>
          <p:cNvSpPr txBox="1">
            <a:spLocks noGrp="1"/>
          </p:cNvSpPr>
          <p:nvPr>
            <p:ph type="body" idx="1"/>
          </p:nvPr>
        </p:nvSpPr>
        <p:spPr>
          <a:xfrm>
            <a:off x="504000" y="1326600"/>
            <a:ext cx="907200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6" name="Google Shape;56;p45"/>
          <p:cNvSpPr txBox="1">
            <a:spLocks noGrp="1"/>
          </p:cNvSpPr>
          <p:nvPr>
            <p:ph type="body" idx="2"/>
          </p:nvPr>
        </p:nvSpPr>
        <p:spPr>
          <a:xfrm>
            <a:off x="504000" y="3044520"/>
            <a:ext cx="907200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7" name="Google Shape;57;p45"/>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4 Content" type="fourObj">
  <p:cSld name="FOUR_OBJECTS">
    <p:spTree>
      <p:nvGrpSpPr>
        <p:cNvPr id="1" name="Shape 58"/>
        <p:cNvGrpSpPr/>
        <p:nvPr/>
      </p:nvGrpSpPr>
      <p:grpSpPr>
        <a:xfrm>
          <a:off x="0" y="0"/>
          <a:ext cx="0" cy="0"/>
          <a:chOff x="0" y="0"/>
          <a:chExt cx="0" cy="0"/>
        </a:xfrm>
      </p:grpSpPr>
      <p:sp>
        <p:nvSpPr>
          <p:cNvPr id="59" name="Google Shape;59;p46"/>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0" name="Google Shape;60;p46"/>
          <p:cNvSpPr txBox="1">
            <a:spLocks noGrp="1"/>
          </p:cNvSpPr>
          <p:nvPr>
            <p:ph type="body" idx="1"/>
          </p:nvPr>
        </p:nvSpPr>
        <p:spPr>
          <a:xfrm>
            <a:off x="50400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1" name="Google Shape;61;p46"/>
          <p:cNvSpPr txBox="1">
            <a:spLocks noGrp="1"/>
          </p:cNvSpPr>
          <p:nvPr>
            <p:ph type="body" idx="2"/>
          </p:nvPr>
        </p:nvSpPr>
        <p:spPr>
          <a:xfrm>
            <a:off x="515268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2" name="Google Shape;62;p46"/>
          <p:cNvSpPr txBox="1">
            <a:spLocks noGrp="1"/>
          </p:cNvSpPr>
          <p:nvPr>
            <p:ph type="body" idx="3"/>
          </p:nvPr>
        </p:nvSpPr>
        <p:spPr>
          <a:xfrm>
            <a:off x="504000" y="304452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3" name="Google Shape;63;p46"/>
          <p:cNvSpPr txBox="1">
            <a:spLocks noGrp="1"/>
          </p:cNvSpPr>
          <p:nvPr>
            <p:ph type="body" idx="4"/>
          </p:nvPr>
        </p:nvSpPr>
        <p:spPr>
          <a:xfrm>
            <a:off x="5152680" y="304452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4" name="Google Shape;64;p46"/>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6 Content">
  <p:cSld name="Title, 6 Content">
    <p:spTree>
      <p:nvGrpSpPr>
        <p:cNvPr id="1" name="Shape 65"/>
        <p:cNvGrpSpPr/>
        <p:nvPr/>
      </p:nvGrpSpPr>
      <p:grpSpPr>
        <a:xfrm>
          <a:off x="0" y="0"/>
          <a:ext cx="0" cy="0"/>
          <a:chOff x="0" y="0"/>
          <a:chExt cx="0" cy="0"/>
        </a:xfrm>
      </p:grpSpPr>
      <p:sp>
        <p:nvSpPr>
          <p:cNvPr id="66" name="Google Shape;66;p47"/>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67" name="Google Shape;67;p47"/>
          <p:cNvSpPr txBox="1">
            <a:spLocks noGrp="1"/>
          </p:cNvSpPr>
          <p:nvPr>
            <p:ph type="body" idx="1"/>
          </p:nvPr>
        </p:nvSpPr>
        <p:spPr>
          <a:xfrm>
            <a:off x="504000" y="132660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8" name="Google Shape;68;p47"/>
          <p:cNvSpPr txBox="1">
            <a:spLocks noGrp="1"/>
          </p:cNvSpPr>
          <p:nvPr>
            <p:ph type="body" idx="2"/>
          </p:nvPr>
        </p:nvSpPr>
        <p:spPr>
          <a:xfrm>
            <a:off x="3571560" y="132660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69" name="Google Shape;69;p47"/>
          <p:cNvSpPr txBox="1">
            <a:spLocks noGrp="1"/>
          </p:cNvSpPr>
          <p:nvPr>
            <p:ph type="body" idx="3"/>
          </p:nvPr>
        </p:nvSpPr>
        <p:spPr>
          <a:xfrm>
            <a:off x="6639120" y="132660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0" name="Google Shape;70;p47"/>
          <p:cNvSpPr txBox="1">
            <a:spLocks noGrp="1"/>
          </p:cNvSpPr>
          <p:nvPr>
            <p:ph type="body" idx="4"/>
          </p:nvPr>
        </p:nvSpPr>
        <p:spPr>
          <a:xfrm>
            <a:off x="504000" y="304452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1" name="Google Shape;71;p47"/>
          <p:cNvSpPr txBox="1">
            <a:spLocks noGrp="1"/>
          </p:cNvSpPr>
          <p:nvPr>
            <p:ph type="body" idx="5"/>
          </p:nvPr>
        </p:nvSpPr>
        <p:spPr>
          <a:xfrm>
            <a:off x="3571560" y="304452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2" name="Google Shape;72;p47"/>
          <p:cNvSpPr txBox="1">
            <a:spLocks noGrp="1"/>
          </p:cNvSpPr>
          <p:nvPr>
            <p:ph type="body" idx="6"/>
          </p:nvPr>
        </p:nvSpPr>
        <p:spPr>
          <a:xfrm>
            <a:off x="6639120" y="3044520"/>
            <a:ext cx="292104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3" name="Google Shape;73;p47"/>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_AND_BODY_1">
  <p:cSld name="TITLE_AND_BODY_1">
    <p:spTree>
      <p:nvGrpSpPr>
        <p:cNvPr id="1" name="Shape 74"/>
        <p:cNvGrpSpPr/>
        <p:nvPr/>
      </p:nvGrpSpPr>
      <p:grpSpPr>
        <a:xfrm>
          <a:off x="0" y="0"/>
          <a:ext cx="0" cy="0"/>
          <a:chOff x="0" y="0"/>
          <a:chExt cx="0" cy="0"/>
        </a:xfrm>
      </p:grpSpPr>
      <p:sp>
        <p:nvSpPr>
          <p:cNvPr id="75" name="Google Shape;75;g157d574e279_0_74"/>
          <p:cNvSpPr txBox="1">
            <a:spLocks noGrp="1"/>
          </p:cNvSpPr>
          <p:nvPr>
            <p:ph type="title"/>
          </p:nvPr>
        </p:nvSpPr>
        <p:spPr>
          <a:xfrm>
            <a:off x="343628" y="490626"/>
            <a:ext cx="9393300" cy="63150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76" name="Google Shape;76;g157d574e279_0_74"/>
          <p:cNvSpPr txBox="1">
            <a:spLocks noGrp="1"/>
          </p:cNvSpPr>
          <p:nvPr>
            <p:ph type="body" idx="1"/>
          </p:nvPr>
        </p:nvSpPr>
        <p:spPr>
          <a:xfrm>
            <a:off x="343628" y="1270568"/>
            <a:ext cx="9393300" cy="37665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77" name="Google Shape;77;g157d574e279_0_74"/>
          <p:cNvSpPr txBox="1">
            <a:spLocks noGrp="1"/>
          </p:cNvSpPr>
          <p:nvPr>
            <p:ph type="sldNum" idx="12"/>
          </p:nvPr>
        </p:nvSpPr>
        <p:spPr>
          <a:xfrm>
            <a:off x="9340296" y="5141053"/>
            <a:ext cx="604800" cy="433800"/>
          </a:xfrm>
          <a:prstGeom prst="rect">
            <a:avLst/>
          </a:prstGeom>
          <a:noFill/>
          <a:ln>
            <a:noFill/>
          </a:ln>
        </p:spPr>
        <p:txBody>
          <a:bodyPr spcFirstLastPara="1" wrap="square" lIns="100800" tIns="100800" rIns="100800" bIns="100800" anchor="t" anchorCtr="0">
            <a:noAutofit/>
          </a:bodyPr>
          <a:lstStyle>
            <a:lvl1pPr marL="0" marR="0" lvl="0"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500"/>
              <a:buFont typeface="Arial"/>
              <a:buNone/>
              <a:defRPr sz="15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8"/>
        <p:cNvGrpSpPr/>
        <p:nvPr/>
      </p:nvGrpSpPr>
      <p:grpSpPr>
        <a:xfrm>
          <a:off x="0" y="0"/>
          <a:ext cx="0" cy="0"/>
          <a:chOff x="0" y="0"/>
          <a:chExt cx="0" cy="0"/>
        </a:xfrm>
      </p:grpSpPr>
      <p:sp>
        <p:nvSpPr>
          <p:cNvPr id="19" name="Google Shape;19;p37"/>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Slide" type="tx">
  <p:cSld name="TITLE_AND_BODY">
    <p:spTree>
      <p:nvGrpSpPr>
        <p:cNvPr id="1" name="Shape 20"/>
        <p:cNvGrpSpPr/>
        <p:nvPr/>
      </p:nvGrpSpPr>
      <p:grpSpPr>
        <a:xfrm>
          <a:off x="0" y="0"/>
          <a:ext cx="0" cy="0"/>
          <a:chOff x="0" y="0"/>
          <a:chExt cx="0" cy="0"/>
        </a:xfrm>
      </p:grpSpPr>
      <p:sp>
        <p:nvSpPr>
          <p:cNvPr id="21" name="Google Shape;21;p38"/>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2" name="Google Shape;22;p38"/>
          <p:cNvSpPr txBox="1">
            <a:spLocks noGrp="1"/>
          </p:cNvSpPr>
          <p:nvPr>
            <p:ph type="subTitle" idx="1"/>
          </p:nvPr>
        </p:nvSpPr>
        <p:spPr>
          <a:xfrm>
            <a:off x="504000" y="1326600"/>
            <a:ext cx="9072000" cy="32886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3" name="Google Shape;23;p3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2 Content" type="twoObj">
  <p:cSld name="TWO_OBJECTS">
    <p:spTree>
      <p:nvGrpSpPr>
        <p:cNvPr id="1" name="Shape 24"/>
        <p:cNvGrpSpPr/>
        <p:nvPr/>
      </p:nvGrpSpPr>
      <p:grpSpPr>
        <a:xfrm>
          <a:off x="0" y="0"/>
          <a:ext cx="0" cy="0"/>
          <a:chOff x="0" y="0"/>
          <a:chExt cx="0" cy="0"/>
        </a:xfrm>
      </p:grpSpPr>
      <p:sp>
        <p:nvSpPr>
          <p:cNvPr id="25" name="Google Shape;25;p39"/>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26" name="Google Shape;26;p39"/>
          <p:cNvSpPr txBox="1">
            <a:spLocks noGrp="1"/>
          </p:cNvSpPr>
          <p:nvPr>
            <p:ph type="body" idx="1"/>
          </p:nvPr>
        </p:nvSpPr>
        <p:spPr>
          <a:xfrm>
            <a:off x="504000" y="1326600"/>
            <a:ext cx="4426920" cy="3288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7" name="Google Shape;27;p39"/>
          <p:cNvSpPr txBox="1">
            <a:spLocks noGrp="1"/>
          </p:cNvSpPr>
          <p:nvPr>
            <p:ph type="body" idx="2"/>
          </p:nvPr>
        </p:nvSpPr>
        <p:spPr>
          <a:xfrm>
            <a:off x="5152680" y="1326600"/>
            <a:ext cx="4426920" cy="3288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28" name="Google Shape;28;p39"/>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40"/>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1" name="Google Shape;31;p40"/>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entered Text" type="objOnly">
  <p:cSld name="OBJECT_ONLY">
    <p:spTree>
      <p:nvGrpSpPr>
        <p:cNvPr id="1" name="Shape 32"/>
        <p:cNvGrpSpPr/>
        <p:nvPr/>
      </p:nvGrpSpPr>
      <p:grpSpPr>
        <a:xfrm>
          <a:off x="0" y="0"/>
          <a:ext cx="0" cy="0"/>
          <a:chOff x="0" y="0"/>
          <a:chExt cx="0" cy="0"/>
        </a:xfrm>
      </p:grpSpPr>
      <p:sp>
        <p:nvSpPr>
          <p:cNvPr id="33" name="Google Shape;33;p41"/>
          <p:cNvSpPr txBox="1">
            <a:spLocks noGrp="1"/>
          </p:cNvSpPr>
          <p:nvPr>
            <p:ph type="subTitle" idx="1"/>
          </p:nvPr>
        </p:nvSpPr>
        <p:spPr>
          <a:xfrm>
            <a:off x="504000" y="226080"/>
            <a:ext cx="9072000" cy="4388400"/>
          </a:xfrm>
          <a:prstGeom prst="rect">
            <a:avLst/>
          </a:prstGeom>
          <a:noFill/>
          <a:ln>
            <a:noFill/>
          </a:ln>
        </p:spPr>
        <p:txBody>
          <a:bodyPr spcFirstLastPara="1" wrap="square" lIns="0" tIns="0" rIns="0" bIns="0" anchor="ctr" anchorCtr="0">
            <a:norm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4" name="Google Shape;34;p41"/>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2 Content and Content" type="twoObjAndObj">
  <p:cSld name="TWO_OBJECTS_AND_OBJECT">
    <p:spTree>
      <p:nvGrpSpPr>
        <p:cNvPr id="1" name="Shape 35"/>
        <p:cNvGrpSpPr/>
        <p:nvPr/>
      </p:nvGrpSpPr>
      <p:grpSpPr>
        <a:xfrm>
          <a:off x="0" y="0"/>
          <a:ext cx="0" cy="0"/>
          <a:chOff x="0" y="0"/>
          <a:chExt cx="0" cy="0"/>
        </a:xfrm>
      </p:grpSpPr>
      <p:sp>
        <p:nvSpPr>
          <p:cNvPr id="36" name="Google Shape;36;p42"/>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37" name="Google Shape;37;p42"/>
          <p:cNvSpPr txBox="1">
            <a:spLocks noGrp="1"/>
          </p:cNvSpPr>
          <p:nvPr>
            <p:ph type="body" idx="1"/>
          </p:nvPr>
        </p:nvSpPr>
        <p:spPr>
          <a:xfrm>
            <a:off x="50400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8" name="Google Shape;38;p42"/>
          <p:cNvSpPr txBox="1">
            <a:spLocks noGrp="1"/>
          </p:cNvSpPr>
          <p:nvPr>
            <p:ph type="body" idx="2"/>
          </p:nvPr>
        </p:nvSpPr>
        <p:spPr>
          <a:xfrm>
            <a:off x="5152680" y="1326600"/>
            <a:ext cx="4426920" cy="3288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39" name="Google Shape;39;p42"/>
          <p:cNvSpPr txBox="1">
            <a:spLocks noGrp="1"/>
          </p:cNvSpPr>
          <p:nvPr>
            <p:ph type="body" idx="3"/>
          </p:nvPr>
        </p:nvSpPr>
        <p:spPr>
          <a:xfrm>
            <a:off x="504000" y="304452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0" name="Google Shape;40;p42"/>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Content and 2 Content" type="objAndTwoObj">
  <p:cSld name="OBJECT_AND_TWO_OBJECTS">
    <p:spTree>
      <p:nvGrpSpPr>
        <p:cNvPr id="1" name="Shape 41"/>
        <p:cNvGrpSpPr/>
        <p:nvPr/>
      </p:nvGrpSpPr>
      <p:grpSpPr>
        <a:xfrm>
          <a:off x="0" y="0"/>
          <a:ext cx="0" cy="0"/>
          <a:chOff x="0" y="0"/>
          <a:chExt cx="0" cy="0"/>
        </a:xfrm>
      </p:grpSpPr>
      <p:sp>
        <p:nvSpPr>
          <p:cNvPr id="42" name="Google Shape;42;p43"/>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3" name="Google Shape;43;p43"/>
          <p:cNvSpPr txBox="1">
            <a:spLocks noGrp="1"/>
          </p:cNvSpPr>
          <p:nvPr>
            <p:ph type="body" idx="1"/>
          </p:nvPr>
        </p:nvSpPr>
        <p:spPr>
          <a:xfrm>
            <a:off x="504000" y="1326600"/>
            <a:ext cx="4426920" cy="328860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4" name="Google Shape;44;p43"/>
          <p:cNvSpPr txBox="1">
            <a:spLocks noGrp="1"/>
          </p:cNvSpPr>
          <p:nvPr>
            <p:ph type="body" idx="2"/>
          </p:nvPr>
        </p:nvSpPr>
        <p:spPr>
          <a:xfrm>
            <a:off x="515268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5" name="Google Shape;45;p43"/>
          <p:cNvSpPr txBox="1">
            <a:spLocks noGrp="1"/>
          </p:cNvSpPr>
          <p:nvPr>
            <p:ph type="body" idx="3"/>
          </p:nvPr>
        </p:nvSpPr>
        <p:spPr>
          <a:xfrm>
            <a:off x="5152680" y="304452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46" name="Google Shape;46;p43"/>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2 Content over Content" type="twoObjOverTx">
  <p:cSld name="TWO_OBJECTS_OVER_TEXT">
    <p:spTree>
      <p:nvGrpSpPr>
        <p:cNvPr id="1" name="Shape 47"/>
        <p:cNvGrpSpPr/>
        <p:nvPr/>
      </p:nvGrpSpPr>
      <p:grpSpPr>
        <a:xfrm>
          <a:off x="0" y="0"/>
          <a:ext cx="0" cy="0"/>
          <a:chOff x="0" y="0"/>
          <a:chExt cx="0" cy="0"/>
        </a:xfrm>
      </p:grpSpPr>
      <p:sp>
        <p:nvSpPr>
          <p:cNvPr id="48" name="Google Shape;48;p44"/>
          <p:cNvSpPr txBox="1">
            <a:spLocks noGrp="1"/>
          </p:cNvSpPr>
          <p:nvPr>
            <p:ph type="title"/>
          </p:nvPr>
        </p:nvSpPr>
        <p:spPr>
          <a:xfrm>
            <a:off x="504000" y="226080"/>
            <a:ext cx="9072000" cy="946440"/>
          </a:xfrm>
          <a:prstGeom prst="rect">
            <a:avLst/>
          </a:prstGeom>
          <a:noFill/>
          <a:ln>
            <a:noFill/>
          </a:ln>
        </p:spPr>
        <p:txBody>
          <a:bodyPr spcFirstLastPara="1" wrap="square" lIns="0" tIns="0" rIns="0" bIns="0" anchor="ctr" anchorCtr="0">
            <a:noAutofit/>
          </a:bodyPr>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a:endParaRPr/>
          </a:p>
        </p:txBody>
      </p:sp>
      <p:sp>
        <p:nvSpPr>
          <p:cNvPr id="49" name="Google Shape;49;p44"/>
          <p:cNvSpPr txBox="1">
            <a:spLocks noGrp="1"/>
          </p:cNvSpPr>
          <p:nvPr>
            <p:ph type="body" idx="1"/>
          </p:nvPr>
        </p:nvSpPr>
        <p:spPr>
          <a:xfrm>
            <a:off x="50400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0" name="Google Shape;50;p44"/>
          <p:cNvSpPr txBox="1">
            <a:spLocks noGrp="1"/>
          </p:cNvSpPr>
          <p:nvPr>
            <p:ph type="body" idx="2"/>
          </p:nvPr>
        </p:nvSpPr>
        <p:spPr>
          <a:xfrm>
            <a:off x="5152680" y="1326600"/>
            <a:ext cx="442692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1" name="Google Shape;51;p44"/>
          <p:cNvSpPr txBox="1">
            <a:spLocks noGrp="1"/>
          </p:cNvSpPr>
          <p:nvPr>
            <p:ph type="body" idx="3"/>
          </p:nvPr>
        </p:nvSpPr>
        <p:spPr>
          <a:xfrm>
            <a:off x="504000" y="3044520"/>
            <a:ext cx="9072000" cy="1568520"/>
          </a:xfrm>
          <a:prstGeom prst="rect">
            <a:avLst/>
          </a:prstGeom>
          <a:noFill/>
          <a:ln>
            <a:noFill/>
          </a:ln>
        </p:spPr>
        <p:txBody>
          <a:bodyPr spcFirstLastPara="1" wrap="square" lIns="0" tIns="0" rIns="0" bIns="0" anchor="t" anchorCtr="0">
            <a:normAutofit/>
          </a:bodyPr>
          <a:lstStyle>
            <a:lvl1pPr marL="457200" lvl="0" indent="-228600" algn="l">
              <a:lnSpc>
                <a:spcPct val="100000"/>
              </a:lnSpc>
              <a:spcBef>
                <a:spcPts val="0"/>
              </a:spcBef>
              <a:spcAft>
                <a:spcPts val="0"/>
              </a:spcAft>
              <a:buSzPts val="1400"/>
              <a:buNone/>
              <a:defRPr/>
            </a:lvl1pPr>
            <a:lvl2pPr marL="914400" lvl="1" indent="-228600" algn="l">
              <a:lnSpc>
                <a:spcPct val="100000"/>
              </a:lnSpc>
              <a:spcBef>
                <a:spcPts val="0"/>
              </a:spcBef>
              <a:spcAft>
                <a:spcPts val="0"/>
              </a:spcAft>
              <a:buSzPts val="1400"/>
              <a:buNone/>
              <a:defRPr/>
            </a:lvl2pPr>
            <a:lvl3pPr marL="1371600" lvl="2" indent="-228600" algn="l">
              <a:lnSpc>
                <a:spcPct val="100000"/>
              </a:lnSpc>
              <a:spcBef>
                <a:spcPts val="0"/>
              </a:spcBef>
              <a:spcAft>
                <a:spcPts val="0"/>
              </a:spcAft>
              <a:buSzPts val="1400"/>
              <a:buNone/>
              <a:defRPr/>
            </a:lvl3pPr>
            <a:lvl4pPr marL="1828800" lvl="3" indent="-228600" algn="l">
              <a:lnSpc>
                <a:spcPct val="100000"/>
              </a:lnSpc>
              <a:spcBef>
                <a:spcPts val="0"/>
              </a:spcBef>
              <a:spcAft>
                <a:spcPts val="0"/>
              </a:spcAft>
              <a:buSzPts val="1400"/>
              <a:buNone/>
              <a:defRPr/>
            </a:lvl4pPr>
            <a:lvl5pPr marL="2286000" lvl="4" indent="-228600" algn="l">
              <a:lnSpc>
                <a:spcPct val="100000"/>
              </a:lnSpc>
              <a:spcBef>
                <a:spcPts val="0"/>
              </a:spcBef>
              <a:spcAft>
                <a:spcPts val="0"/>
              </a:spcAft>
              <a:buSzPts val="1400"/>
              <a:buNone/>
              <a:defRPr/>
            </a:lvl5pPr>
            <a:lvl6pPr marL="2743200" lvl="5" indent="-228600" algn="l">
              <a:lnSpc>
                <a:spcPct val="100000"/>
              </a:lnSpc>
              <a:spcBef>
                <a:spcPts val="0"/>
              </a:spcBef>
              <a:spcAft>
                <a:spcPts val="0"/>
              </a:spcAft>
              <a:buSzPts val="1400"/>
              <a:buNone/>
              <a:defRPr/>
            </a:lvl6pPr>
            <a:lvl7pPr marL="3200400" lvl="6" indent="-228600" algn="l">
              <a:lnSpc>
                <a:spcPct val="100000"/>
              </a:lnSpc>
              <a:spcBef>
                <a:spcPts val="0"/>
              </a:spcBef>
              <a:spcAft>
                <a:spcPts val="0"/>
              </a:spcAft>
              <a:buSzPts val="1400"/>
              <a:buNone/>
              <a:defRPr/>
            </a:lvl7pPr>
            <a:lvl8pPr marL="3657600" lvl="7" indent="-228600" algn="l">
              <a:lnSpc>
                <a:spcPct val="100000"/>
              </a:lnSpc>
              <a:spcBef>
                <a:spcPts val="0"/>
              </a:spcBef>
              <a:spcAft>
                <a:spcPts val="0"/>
              </a:spcAft>
              <a:buSzPts val="1400"/>
              <a:buNone/>
              <a:defRPr/>
            </a:lvl8pPr>
            <a:lvl9pPr marL="4114800" lvl="8" indent="-228600" algn="l">
              <a:lnSpc>
                <a:spcPct val="100000"/>
              </a:lnSpc>
              <a:spcBef>
                <a:spcPts val="0"/>
              </a:spcBef>
              <a:spcAft>
                <a:spcPts val="0"/>
              </a:spcAft>
              <a:buSzPts val="1400"/>
              <a:buNone/>
              <a:defRPr/>
            </a:lvl9pPr>
          </a:lstStyle>
          <a:p>
            <a:endParaRPr/>
          </a:p>
        </p:txBody>
      </p:sp>
      <p:sp>
        <p:nvSpPr>
          <p:cNvPr id="52" name="Google Shape;52;p44"/>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9"/>
        <p:cNvGrpSpPr/>
        <p:nvPr/>
      </p:nvGrpSpPr>
      <p:grpSpPr>
        <a:xfrm>
          <a:off x="0" y="0"/>
          <a:ext cx="0" cy="0"/>
          <a:chOff x="0" y="0"/>
          <a:chExt cx="0" cy="0"/>
        </a:xfrm>
      </p:grpSpPr>
      <p:sp>
        <p:nvSpPr>
          <p:cNvPr id="10" name="Google Shape;10;p31"/>
          <p:cNvSpPr/>
          <p:nvPr/>
        </p:nvSpPr>
        <p:spPr>
          <a:xfrm>
            <a:off x="0" y="0"/>
            <a:ext cx="10077120" cy="5653800"/>
          </a:xfrm>
          <a:prstGeom prst="rect">
            <a:avLst/>
          </a:prstGeom>
          <a:blipFill rotWithShape="1">
            <a:blip r:embed="rId15">
              <a:alphaModFix/>
            </a:blip>
            <a:stretch>
              <a:fillRect/>
            </a:stretch>
          </a:blip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 name="Google Shape;11;p31"/>
          <p:cNvSpPr txBox="1">
            <a:spLocks noGrp="1"/>
          </p:cNvSpPr>
          <p:nvPr>
            <p:ph type="title"/>
          </p:nvPr>
        </p:nvSpPr>
        <p:spPr>
          <a:xfrm>
            <a:off x="504000" y="226080"/>
            <a:ext cx="9071640" cy="946080"/>
          </a:xfrm>
          <a:prstGeom prst="rect">
            <a:avLst/>
          </a:prstGeom>
          <a:noFill/>
          <a:ln>
            <a:noFill/>
          </a:ln>
        </p:spPr>
        <p:txBody>
          <a:bodyPr spcFirstLastPara="1" wrap="square" lIns="0" tIns="0" rIns="0" bIns="0" anchor="ctr" anchorCtr="0">
            <a:noAutofit/>
          </a:bodyPr>
          <a:lstStyle>
            <a:lvl1pPr marR="0" lvl="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2" name="Google Shape;12;p31"/>
          <p:cNvSpPr txBox="1">
            <a:spLocks noGrp="1"/>
          </p:cNvSpPr>
          <p:nvPr>
            <p:ph type="body" idx="1"/>
          </p:nvPr>
        </p:nvSpPr>
        <p:spPr>
          <a:xfrm>
            <a:off x="504000" y="1326600"/>
            <a:ext cx="9072000" cy="3288600"/>
          </a:xfrm>
          <a:prstGeom prst="rect">
            <a:avLst/>
          </a:prstGeom>
          <a:noFill/>
          <a:ln>
            <a:noFill/>
          </a:ln>
        </p:spPr>
        <p:txBody>
          <a:bodyPr spcFirstLastPara="1" wrap="square" lIns="0" tIns="0" rIns="0" bIns="0" anchor="t" anchorCtr="0">
            <a:normAutofit/>
          </a:bodyPr>
          <a:lstStyle>
            <a:lvl1pPr marL="457200" marR="0" lvl="0"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1pPr>
            <a:lvl2pPr marL="914400" marR="0" lvl="1"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L="1371600" marR="0" lvl="2"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L="1828800" marR="0" lvl="3"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L="2286000" marR="0" lvl="4"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L="2743200" marR="0" lvl="5"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L="3200400" marR="0" lvl="6"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L="3657600" marR="0" lvl="7"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L="4114800" marR="0" lvl="8" indent="-22860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endParaRPr/>
          </a:p>
        </p:txBody>
      </p:sp>
      <p:sp>
        <p:nvSpPr>
          <p:cNvPr id="13" name="Google Shape;13;p31"/>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lvl1pPr marL="0" marR="0" lvl="0"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1pPr>
            <a:lvl2pPr marL="0" marR="0" lvl="1"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2pPr>
            <a:lvl3pPr marL="0" marR="0" lvl="2"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3pPr>
            <a:lvl4pPr marL="0" marR="0" lvl="3"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4pPr>
            <a:lvl5pPr marL="0" marR="0" lvl="4"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5pPr>
            <a:lvl6pPr marL="0" marR="0" lvl="5"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6pPr>
            <a:lvl7pPr marL="0" marR="0" lvl="6"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7pPr>
            <a:lvl8pPr marL="0" marR="0" lvl="7"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8pPr>
            <a:lvl9pPr marL="0" marR="0" lvl="8" indent="0" algn="r" rtl="0">
              <a:lnSpc>
                <a:spcPct val="100000"/>
              </a:lnSpc>
              <a:spcBef>
                <a:spcPts val="0"/>
              </a:spcBef>
              <a:spcAft>
                <a:spcPts val="0"/>
              </a:spcAft>
              <a:buClr>
                <a:srgbClr val="000000"/>
              </a:buClr>
              <a:buSzPts val="1300"/>
              <a:buFont typeface="Arial"/>
              <a:buNone/>
              <a:defRPr sz="1300" b="0" i="0" u="none" strike="noStrike" cap="none">
                <a:solidFill>
                  <a:srgbClr val="000000"/>
                </a:solidFill>
                <a:latin typeface="Arial"/>
                <a:ea typeface="Arial"/>
                <a:cs typeface="Arial"/>
                <a:sym typeface="Arial"/>
              </a:defRPr>
            </a:lvl9pPr>
          </a:lstStyle>
          <a:p>
            <a:pPr marL="0" lvl="0" indent="0" algn="r" rtl="0">
              <a:spcBef>
                <a:spcPts val="0"/>
              </a:spcBef>
              <a:spcAft>
                <a:spcPts val="0"/>
              </a:spcAft>
              <a:buNone/>
            </a:pPr>
            <a:fld id="{00000000-1234-1234-1234-123412341234}" type="slidenum">
              <a:rPr lang="en-I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openxmlformats.org/officeDocument/2006/relationships/image" Target="../media/image17.png"/><Relationship Id="rId4" Type="http://schemas.openxmlformats.org/officeDocument/2006/relationships/image" Target="../media/image16.png"/></Relationships>
</file>

<file path=ppt/slides/_rels/slide14.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9.jp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1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2.png"/></Relationships>
</file>

<file path=ppt/slides/_rels/slide1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2.xml"/><Relationship Id="rId5" Type="http://schemas.openxmlformats.org/officeDocument/2006/relationships/image" Target="../media/image25.png"/><Relationship Id="rId4" Type="http://schemas.openxmlformats.org/officeDocument/2006/relationships/image" Target="../media/image24.png"/></Relationships>
</file>

<file path=ppt/slides/_rels/slide19.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19.xml"/><Relationship Id="rId1" Type="http://schemas.openxmlformats.org/officeDocument/2006/relationships/slideLayout" Target="../slideLayouts/slideLayout2.xml"/><Relationship Id="rId6" Type="http://schemas.openxmlformats.org/officeDocument/2006/relationships/image" Target="../media/image25.png"/><Relationship Id="rId5" Type="http://schemas.openxmlformats.org/officeDocument/2006/relationships/image" Target="../media/image28.png"/><Relationship Id="rId4" Type="http://schemas.openxmlformats.org/officeDocument/2006/relationships/image" Target="../media/image27.png"/></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image" Target="../media/image25.png"/><Relationship Id="rId7" Type="http://schemas.openxmlformats.org/officeDocument/2006/relationships/image" Target="../media/image29.png"/><Relationship Id="rId2" Type="http://schemas.openxmlformats.org/officeDocument/2006/relationships/notesSlide" Target="../notesSlides/notesSlide20.xml"/><Relationship Id="rId1" Type="http://schemas.openxmlformats.org/officeDocument/2006/relationships/slideLayout" Target="../slideLayouts/slideLayout2.xml"/><Relationship Id="rId6" Type="http://schemas.openxmlformats.org/officeDocument/2006/relationships/image" Target="../media/image28.png"/><Relationship Id="rId5" Type="http://schemas.openxmlformats.org/officeDocument/2006/relationships/image" Target="../media/image27.png"/><Relationship Id="rId4" Type="http://schemas.openxmlformats.org/officeDocument/2006/relationships/image" Target="../media/image26.png"/></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5.jp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sp>
        <p:nvSpPr>
          <p:cNvPr id="82" name="Google Shape;82;p1"/>
          <p:cNvSpPr/>
          <p:nvPr/>
        </p:nvSpPr>
        <p:spPr>
          <a:xfrm>
            <a:off x="-77414" y="224777"/>
            <a:ext cx="10186200" cy="2501700"/>
          </a:xfrm>
          <a:prstGeom prst="rect">
            <a:avLst/>
          </a:prstGeom>
          <a:noFill/>
          <a:ln>
            <a:noFill/>
          </a:ln>
        </p:spPr>
        <p:txBody>
          <a:bodyPr spcFirstLastPara="1" wrap="square" lIns="0" tIns="43900" rIns="0" bIns="0" anchor="ctr" anchorCtr="0">
            <a:noAutofit/>
          </a:bodyPr>
          <a:lstStyle/>
          <a:p>
            <a:pPr marL="1067399" marR="0" lvl="0" indent="-1052998" algn="ctr" rtl="0">
              <a:lnSpc>
                <a:spcPct val="117275"/>
              </a:lnSpc>
              <a:spcBef>
                <a:spcPts val="0"/>
              </a:spcBef>
              <a:spcAft>
                <a:spcPts val="0"/>
              </a:spcAft>
              <a:buClr>
                <a:srgbClr val="000000"/>
              </a:buClr>
              <a:buSzPts val="3600"/>
              <a:buFont typeface="Arial"/>
              <a:buNone/>
            </a:pPr>
            <a:r>
              <a:rPr lang="en-IN" sz="3600" b="1" i="0" u="none" strike="noStrike" cap="none">
                <a:solidFill>
                  <a:srgbClr val="2020DC"/>
                </a:solidFill>
                <a:latin typeface="Arial"/>
                <a:ea typeface="Arial"/>
                <a:cs typeface="Arial"/>
                <a:sym typeface="Arial"/>
              </a:rPr>
              <a:t>A genome-wide in silico motif scan to identify functional clustering </a:t>
            </a:r>
            <a:endParaRPr sz="3600" b="0" i="0" u="none" strike="noStrike" cap="none">
              <a:solidFill>
                <a:srgbClr val="000000"/>
              </a:solidFill>
              <a:latin typeface="Arial"/>
              <a:ea typeface="Arial"/>
              <a:cs typeface="Arial"/>
              <a:sym typeface="Arial"/>
            </a:endParaRPr>
          </a:p>
        </p:txBody>
      </p:sp>
      <p:sp>
        <p:nvSpPr>
          <p:cNvPr id="83" name="Google Shape;83;p1"/>
          <p:cNvSpPr/>
          <p:nvPr/>
        </p:nvSpPr>
        <p:spPr>
          <a:xfrm>
            <a:off x="1395901" y="2952000"/>
            <a:ext cx="7157700" cy="2037000"/>
          </a:xfrm>
          <a:prstGeom prst="rect">
            <a:avLst/>
          </a:prstGeom>
          <a:noFill/>
          <a:ln>
            <a:noFill/>
          </a:ln>
        </p:spPr>
        <p:txBody>
          <a:bodyPr spcFirstLastPara="1" wrap="square" lIns="0" tIns="13300" rIns="0" bIns="0" anchor="t" anchorCtr="0">
            <a:noAutofit/>
          </a:bodyPr>
          <a:lstStyle/>
          <a:p>
            <a:pPr marL="372239" marR="0" lvl="0" indent="0" algn="ctr" rtl="0">
              <a:lnSpc>
                <a:spcPct val="100000"/>
              </a:lnSpc>
              <a:spcBef>
                <a:spcPts val="0"/>
              </a:spcBef>
              <a:spcAft>
                <a:spcPts val="0"/>
              </a:spcAft>
              <a:buClr>
                <a:srgbClr val="000000"/>
              </a:buClr>
              <a:buSzPts val="3200"/>
              <a:buFont typeface="Arial"/>
              <a:buNone/>
            </a:pPr>
            <a:r>
              <a:rPr lang="en-IN" sz="2500" b="0" i="0" u="none" strike="noStrike" cap="none">
                <a:solidFill>
                  <a:srgbClr val="000000"/>
                </a:solidFill>
                <a:latin typeface="Arial"/>
                <a:ea typeface="Arial"/>
                <a:cs typeface="Arial"/>
                <a:sym typeface="Arial"/>
              </a:rPr>
              <a:t>Atreyi Chakraborty</a:t>
            </a:r>
            <a:endParaRPr sz="2500" b="0" i="0" u="none" strike="noStrike" cap="none">
              <a:solidFill>
                <a:srgbClr val="000000"/>
              </a:solidFill>
              <a:latin typeface="Arial"/>
              <a:ea typeface="Arial"/>
              <a:cs typeface="Arial"/>
              <a:sym typeface="Arial"/>
            </a:endParaRPr>
          </a:p>
          <a:p>
            <a:pPr marL="372240" marR="0" lvl="0" indent="0" algn="ctr" rtl="0">
              <a:lnSpc>
                <a:spcPct val="100000"/>
              </a:lnSpc>
              <a:spcBef>
                <a:spcPts val="0"/>
              </a:spcBef>
              <a:spcAft>
                <a:spcPts val="0"/>
              </a:spcAft>
              <a:buClr>
                <a:srgbClr val="000000"/>
              </a:buClr>
              <a:buSzPts val="3200"/>
              <a:buFont typeface="Arial"/>
              <a:buNone/>
            </a:pPr>
            <a:r>
              <a:rPr lang="en-IN" sz="2500" b="0" i="0" u="none" strike="noStrike" cap="none">
                <a:solidFill>
                  <a:srgbClr val="000000"/>
                </a:solidFill>
                <a:latin typeface="Arial"/>
                <a:ea typeface="Arial"/>
                <a:cs typeface="Arial"/>
                <a:sym typeface="Arial"/>
              </a:rPr>
              <a:t>  </a:t>
            </a:r>
            <a:endParaRPr sz="2500" b="0" i="0" u="none" strike="noStrike" cap="none">
              <a:solidFill>
                <a:srgbClr val="000000"/>
              </a:solidFill>
              <a:latin typeface="Arial"/>
              <a:ea typeface="Arial"/>
              <a:cs typeface="Arial"/>
              <a:sym typeface="Arial"/>
            </a:endParaRPr>
          </a:p>
          <a:p>
            <a:pPr marL="372240" marR="0" lvl="0" indent="0" algn="ctr" rtl="0">
              <a:lnSpc>
                <a:spcPct val="100000"/>
              </a:lnSpc>
              <a:spcBef>
                <a:spcPts val="105"/>
              </a:spcBef>
              <a:spcAft>
                <a:spcPts val="0"/>
              </a:spcAft>
              <a:buClr>
                <a:srgbClr val="000000"/>
              </a:buClr>
              <a:buSzPts val="3200"/>
              <a:buFont typeface="Arial"/>
              <a:buNone/>
            </a:pPr>
            <a:r>
              <a:rPr lang="en-IN" sz="2500" b="0" i="0" u="none" strike="noStrike" cap="none">
                <a:solidFill>
                  <a:srgbClr val="000000"/>
                </a:solidFill>
                <a:latin typeface="Arial"/>
                <a:ea typeface="Arial"/>
                <a:cs typeface="Arial"/>
                <a:sym typeface="Arial"/>
              </a:rPr>
              <a:t>Supervisor</a:t>
            </a:r>
            <a:endParaRPr sz="2500" b="0" i="0" u="none" strike="noStrike" cap="none">
              <a:solidFill>
                <a:srgbClr val="000000"/>
              </a:solidFill>
              <a:latin typeface="Arial"/>
              <a:ea typeface="Arial"/>
              <a:cs typeface="Arial"/>
              <a:sym typeface="Arial"/>
            </a:endParaRPr>
          </a:p>
          <a:p>
            <a:pPr marL="372239" marR="0" lvl="0" indent="0" algn="ctr" rtl="0">
              <a:lnSpc>
                <a:spcPct val="100000"/>
              </a:lnSpc>
              <a:spcBef>
                <a:spcPts val="791"/>
              </a:spcBef>
              <a:spcAft>
                <a:spcPts val="0"/>
              </a:spcAft>
              <a:buClr>
                <a:srgbClr val="000000"/>
              </a:buClr>
              <a:buSzPts val="3200"/>
              <a:buFont typeface="Arial"/>
              <a:buNone/>
            </a:pPr>
            <a:r>
              <a:rPr lang="en-IN" sz="2500" b="0" i="0" u="none" strike="noStrike" cap="none">
                <a:solidFill>
                  <a:srgbClr val="000000"/>
                </a:solidFill>
                <a:latin typeface="Arial"/>
                <a:ea typeface="Arial"/>
                <a:cs typeface="Arial"/>
                <a:sym typeface="Arial"/>
              </a:rPr>
              <a:t>Dr. M.S. Madhusudhan</a:t>
            </a:r>
            <a:endParaRPr sz="2500" b="0" i="0" u="none" strike="noStrike" cap="none">
              <a:solidFill>
                <a:srgbClr val="000000"/>
              </a:solidFill>
              <a:latin typeface="Arial"/>
              <a:ea typeface="Arial"/>
              <a:cs typeface="Arial"/>
              <a:sym typeface="Arial"/>
            </a:endParaRPr>
          </a:p>
          <a:p>
            <a:pPr marL="372240" marR="0" lvl="0" indent="0" algn="ctr" rtl="0">
              <a:lnSpc>
                <a:spcPct val="100000"/>
              </a:lnSpc>
              <a:spcBef>
                <a:spcPts val="791"/>
              </a:spcBef>
              <a:spcAft>
                <a:spcPts val="0"/>
              </a:spcAft>
              <a:buClr>
                <a:srgbClr val="000000"/>
              </a:buClr>
              <a:buSzPts val="3200"/>
              <a:buFont typeface="Arial"/>
              <a:buNone/>
            </a:pPr>
            <a:r>
              <a:rPr lang="en-IN" sz="1800"/>
              <a:t>Lab meeting: 22-08-23</a:t>
            </a:r>
            <a:endParaRPr sz="1800"/>
          </a:p>
        </p:txBody>
      </p:sp>
      <p:sp>
        <p:nvSpPr>
          <p:cNvPr id="84" name="Google Shape;84;p1"/>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8"/>
        <p:cNvGrpSpPr/>
        <p:nvPr/>
      </p:nvGrpSpPr>
      <p:grpSpPr>
        <a:xfrm>
          <a:off x="0" y="0"/>
          <a:ext cx="0" cy="0"/>
          <a:chOff x="0" y="0"/>
          <a:chExt cx="0" cy="0"/>
        </a:xfrm>
      </p:grpSpPr>
      <p:sp>
        <p:nvSpPr>
          <p:cNvPr id="239" name="Google Shape;239;g21b601ca310_0_85"/>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40" name="Google Shape;240;g21b601ca310_0_85"/>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41" name="Google Shape;241;g21b601ca310_0_85"/>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242" name="Google Shape;242;g21b601ca310_0_85"/>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243" name="Google Shape;243;g21b601ca310_0_85"/>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244" name="Google Shape;244;g21b601ca310_0_85"/>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45" name="Google Shape;245;g21b601ca310_0_85"/>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46" name="Google Shape;246;g21b601ca310_0_85"/>
          <p:cNvSpPr/>
          <p:nvPr/>
        </p:nvSpPr>
        <p:spPr>
          <a:xfrm>
            <a:off x="845825" y="580650"/>
            <a:ext cx="8322900" cy="1276200"/>
          </a:xfrm>
          <a:prstGeom prst="rect">
            <a:avLst/>
          </a:prstGeom>
          <a:noFill/>
          <a:ln>
            <a:noFill/>
          </a:ln>
        </p:spPr>
        <p:txBody>
          <a:bodyPr spcFirstLastPara="1" wrap="square" lIns="0" tIns="12225" rIns="0" bIns="0" anchor="t" anchorCtr="0">
            <a:noAutofit/>
          </a:bodyPr>
          <a:lstStyle/>
          <a:p>
            <a:pPr marL="12599"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Motif distribution is not randomized</a:t>
            </a:r>
            <a:endParaRPr sz="2800" b="0" i="0" u="none" strike="noStrike" cap="none">
              <a:solidFill>
                <a:srgbClr val="000000"/>
              </a:solidFill>
              <a:latin typeface="Arial"/>
              <a:ea typeface="Arial"/>
              <a:cs typeface="Arial"/>
              <a:sym typeface="Arial"/>
            </a:endParaRPr>
          </a:p>
        </p:txBody>
      </p:sp>
      <p:sp>
        <p:nvSpPr>
          <p:cNvPr id="247" name="Google Shape;247;g21b601ca310_0_85"/>
          <p:cNvSpPr txBox="1"/>
          <p:nvPr/>
        </p:nvSpPr>
        <p:spPr>
          <a:xfrm>
            <a:off x="534575" y="4590075"/>
            <a:ext cx="8945400" cy="646500"/>
          </a:xfrm>
          <a:prstGeom prst="rect">
            <a:avLst/>
          </a:prstGeom>
          <a:noFill/>
          <a:ln>
            <a:noFill/>
          </a:ln>
        </p:spPr>
        <p:txBody>
          <a:bodyPr spcFirstLastPara="1" wrap="square" lIns="91425" tIns="91425" rIns="91425" bIns="91425" anchor="t" anchorCtr="0">
            <a:spAutoFit/>
          </a:bodyPr>
          <a:lstStyle/>
          <a:p>
            <a:pPr marL="457200" marR="0" lvl="0" indent="-304800" algn="l" rtl="0">
              <a:lnSpc>
                <a:spcPct val="150000"/>
              </a:lnSpc>
              <a:spcBef>
                <a:spcPts val="0"/>
              </a:spcBef>
              <a:spcAft>
                <a:spcPts val="0"/>
              </a:spcAft>
              <a:buSzPts val="1200"/>
              <a:buFont typeface="Helvetica Neue"/>
              <a:buChar char="●"/>
            </a:pPr>
            <a:r>
              <a:rPr lang="en-IN" sz="1200" b="0" i="0" u="none" strike="noStrike" cap="none">
                <a:solidFill>
                  <a:srgbClr val="000000"/>
                </a:solidFill>
                <a:latin typeface="Helvetica Neue"/>
                <a:ea typeface="Helvetica Neue"/>
                <a:cs typeface="Helvetica Neue"/>
                <a:sym typeface="Helvetica Neue"/>
              </a:rPr>
              <a:t> The motif p</a:t>
            </a:r>
            <a:r>
              <a:rPr lang="en-IN" sz="1200">
                <a:latin typeface="Helvetica Neue"/>
                <a:ea typeface="Helvetica Neue"/>
                <a:cs typeface="Helvetica Neue"/>
                <a:sym typeface="Helvetica Neue"/>
              </a:rPr>
              <a:t>atterns are conserved </a:t>
            </a:r>
            <a:r>
              <a:rPr lang="en-IN" sz="1200" b="0" i="0" u="none" strike="noStrike" cap="none">
                <a:solidFill>
                  <a:srgbClr val="000000"/>
                </a:solidFill>
                <a:latin typeface="Helvetica Neue"/>
                <a:ea typeface="Helvetica Neue"/>
                <a:cs typeface="Helvetica Neue"/>
                <a:sym typeface="Helvetica Neue"/>
              </a:rPr>
              <a:t>in the </a:t>
            </a:r>
            <a:r>
              <a:rPr lang="en-IN" sz="1200">
                <a:latin typeface="Helvetica Neue"/>
                <a:ea typeface="Helvetica Neue"/>
                <a:cs typeface="Helvetica Neue"/>
                <a:sym typeface="Helvetica Neue"/>
              </a:rPr>
              <a:t>actual chromosome sequence </a:t>
            </a:r>
            <a:r>
              <a:rPr lang="en-IN" sz="1200" b="0" i="0" u="none" strike="noStrike" cap="none">
                <a:solidFill>
                  <a:srgbClr val="000000"/>
                </a:solidFill>
                <a:latin typeface="Helvetica Neue"/>
                <a:ea typeface="Helvetica Neue"/>
                <a:cs typeface="Helvetica Neue"/>
                <a:sym typeface="Helvetica Neue"/>
              </a:rPr>
              <a:t>.</a:t>
            </a:r>
            <a:endParaRPr sz="1200">
              <a:latin typeface="Helvetica Neue"/>
              <a:ea typeface="Helvetica Neue"/>
              <a:cs typeface="Helvetica Neue"/>
              <a:sym typeface="Helvetica Neue"/>
            </a:endParaRPr>
          </a:p>
          <a:p>
            <a:pPr marL="0" marR="0" lvl="0" indent="0" algn="l" rtl="0">
              <a:lnSpc>
                <a:spcPct val="115000"/>
              </a:lnSpc>
              <a:spcBef>
                <a:spcPts val="0"/>
              </a:spcBef>
              <a:spcAft>
                <a:spcPts val="0"/>
              </a:spcAft>
              <a:buClr>
                <a:srgbClr val="000000"/>
              </a:buClr>
              <a:buSzPts val="1200"/>
              <a:buFont typeface="Arial"/>
              <a:buNone/>
            </a:pPr>
            <a:endParaRPr sz="1200" b="0" i="0" u="none" strike="noStrike" cap="none">
              <a:solidFill>
                <a:srgbClr val="000000"/>
              </a:solidFill>
              <a:latin typeface="Helvetica Neue"/>
              <a:ea typeface="Helvetica Neue"/>
              <a:cs typeface="Helvetica Neue"/>
              <a:sym typeface="Helvetica Neue"/>
            </a:endParaRPr>
          </a:p>
        </p:txBody>
      </p:sp>
      <p:sp>
        <p:nvSpPr>
          <p:cNvPr id="248" name="Google Shape;248;g21b601ca310_0_85"/>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10</a:t>
            </a:fld>
            <a:endParaRPr/>
          </a:p>
        </p:txBody>
      </p:sp>
      <p:pic>
        <p:nvPicPr>
          <p:cNvPr id="249" name="Google Shape;249;g21b601ca310_0_85"/>
          <p:cNvPicPr preferRelativeResize="0"/>
          <p:nvPr/>
        </p:nvPicPr>
        <p:blipFill rotWithShape="1">
          <a:blip r:embed="rId3">
            <a:alphaModFix/>
          </a:blip>
          <a:srcRect l="4147" t="5198" r="3676" b="50743"/>
          <a:stretch/>
        </p:blipFill>
        <p:spPr>
          <a:xfrm>
            <a:off x="2236400" y="1460675"/>
            <a:ext cx="4995650" cy="2944451"/>
          </a:xfrm>
          <a:prstGeom prst="rect">
            <a:avLst/>
          </a:prstGeom>
          <a:noFill/>
          <a:ln w="9525" cap="flat" cmpd="sng">
            <a:solidFill>
              <a:srgbClr val="000000"/>
            </a:solidFill>
            <a:prstDash val="solid"/>
            <a:miter lim="8000"/>
            <a:headEnd type="none" w="sm" len="sm"/>
            <a:tailEnd type="none" w="sm" len="sm"/>
          </a:ln>
        </p:spPr>
      </p:pic>
      <p:sp>
        <p:nvSpPr>
          <p:cNvPr id="250" name="Google Shape;250;g21b601ca310_0_85"/>
          <p:cNvSpPr txBox="1"/>
          <p:nvPr/>
        </p:nvSpPr>
        <p:spPr>
          <a:xfrm>
            <a:off x="4511250" y="1178325"/>
            <a:ext cx="1146900" cy="4002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IN" sz="1400" b="1" i="0" u="none" strike="noStrike" cap="none">
                <a:solidFill>
                  <a:srgbClr val="000000"/>
                </a:solidFill>
                <a:latin typeface="Arial"/>
                <a:ea typeface="Arial"/>
                <a:cs typeface="Arial"/>
                <a:sym typeface="Arial"/>
              </a:rPr>
              <a:t>5mer</a:t>
            </a:r>
            <a:endParaRPr sz="1400" b="1" i="0" u="none" strike="noStrike" cap="none">
              <a:solidFill>
                <a:srgbClr val="000000"/>
              </a:solidFill>
              <a:latin typeface="Arial"/>
              <a:ea typeface="Arial"/>
              <a:cs typeface="Arial"/>
              <a:sym typeface="Arial"/>
            </a:endParaRPr>
          </a:p>
        </p:txBody>
      </p:sp>
      <p:sp>
        <p:nvSpPr>
          <p:cNvPr id="251" name="Google Shape;251;g21b601ca310_0_85"/>
          <p:cNvSpPr txBox="1"/>
          <p:nvPr/>
        </p:nvSpPr>
        <p:spPr>
          <a:xfrm>
            <a:off x="490250" y="5108725"/>
            <a:ext cx="3694200" cy="304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t>Work done by Sumant Chopde</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g22eeb431fd0_1_46"/>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57" name="Google Shape;257;g22eeb431fd0_1_46"/>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58" name="Google Shape;258;g22eeb431fd0_1_46"/>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Methodology</a:t>
            </a:r>
            <a:endParaRPr sz="1600" b="0" i="0" u="none" strike="noStrike" cap="none">
              <a:solidFill>
                <a:srgbClr val="666666"/>
              </a:solidFill>
              <a:latin typeface="Arial"/>
              <a:ea typeface="Arial"/>
              <a:cs typeface="Arial"/>
              <a:sym typeface="Arial"/>
            </a:endParaRPr>
          </a:p>
        </p:txBody>
      </p:sp>
      <p:sp>
        <p:nvSpPr>
          <p:cNvPr id="259" name="Google Shape;259;g22eeb431fd0_1_46"/>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B7B7B7"/>
                </a:solidFill>
                <a:latin typeface="Arial"/>
                <a:ea typeface="Arial"/>
                <a:cs typeface="Arial"/>
                <a:sym typeface="Arial"/>
              </a:rPr>
              <a:t>Specific  Aims</a:t>
            </a:r>
            <a:endParaRPr sz="1600" b="0" i="0" u="none" strike="noStrike" cap="none">
              <a:solidFill>
                <a:srgbClr val="B7B7B7"/>
              </a:solidFill>
              <a:latin typeface="Arial"/>
              <a:ea typeface="Arial"/>
              <a:cs typeface="Arial"/>
              <a:sym typeface="Arial"/>
            </a:endParaRPr>
          </a:p>
        </p:txBody>
      </p:sp>
      <p:sp>
        <p:nvSpPr>
          <p:cNvPr id="260" name="Google Shape;260;g22eeb431fd0_1_46"/>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261" name="Google Shape;261;g22eeb431fd0_1_46"/>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62" name="Google Shape;262;g22eeb431fd0_1_46"/>
          <p:cNvSpPr/>
          <p:nvPr/>
        </p:nvSpPr>
        <p:spPr>
          <a:xfrm>
            <a:off x="185775" y="504000"/>
            <a:ext cx="9638100" cy="488400"/>
          </a:xfrm>
          <a:prstGeom prst="rect">
            <a:avLst/>
          </a:prstGeom>
          <a:noFill/>
          <a:ln>
            <a:noFill/>
          </a:ln>
        </p:spPr>
        <p:txBody>
          <a:bodyPr spcFirstLastPara="1" wrap="square" lIns="0" tIns="12225" rIns="0" bIns="0" anchor="t"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Genome segment wise comparison</a:t>
            </a:r>
            <a:endParaRPr sz="2800" b="0" i="0" u="none" strike="noStrike" cap="none">
              <a:solidFill>
                <a:srgbClr val="000000"/>
              </a:solidFill>
              <a:latin typeface="Arial"/>
              <a:ea typeface="Arial"/>
              <a:cs typeface="Arial"/>
              <a:sym typeface="Arial"/>
            </a:endParaRPr>
          </a:p>
        </p:txBody>
      </p:sp>
      <p:sp>
        <p:nvSpPr>
          <p:cNvPr id="263" name="Google Shape;263;g22eeb431fd0_1_46"/>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11</a:t>
            </a:fld>
            <a:endParaRPr/>
          </a:p>
        </p:txBody>
      </p:sp>
      <p:graphicFrame>
        <p:nvGraphicFramePr>
          <p:cNvPr id="264" name="Google Shape;264;g22eeb431fd0_1_46"/>
          <p:cNvGraphicFramePr/>
          <p:nvPr/>
        </p:nvGraphicFramePr>
        <p:xfrm>
          <a:off x="500863" y="1806575"/>
          <a:ext cx="3000000" cy="3000000"/>
        </p:xfrm>
        <a:graphic>
          <a:graphicData uri="http://schemas.openxmlformats.org/drawingml/2006/table">
            <a:tbl>
              <a:tblPr>
                <a:noFill/>
                <a:tableStyleId>{ED43C629-6CD0-49BB-8B32-41669199FE1E}</a:tableStyleId>
              </a:tblPr>
              <a:tblGrid>
                <a:gridCol w="1017125">
                  <a:extLst>
                    <a:ext uri="{9D8B030D-6E8A-4147-A177-3AD203B41FA5}">
                      <a16:colId xmlns:a16="http://schemas.microsoft.com/office/drawing/2014/main" val="20000"/>
                    </a:ext>
                  </a:extLst>
                </a:gridCol>
                <a:gridCol w="1025100">
                  <a:extLst>
                    <a:ext uri="{9D8B030D-6E8A-4147-A177-3AD203B41FA5}">
                      <a16:colId xmlns:a16="http://schemas.microsoft.com/office/drawing/2014/main" val="20001"/>
                    </a:ext>
                  </a:extLst>
                </a:gridCol>
                <a:gridCol w="1101525">
                  <a:extLst>
                    <a:ext uri="{9D8B030D-6E8A-4147-A177-3AD203B41FA5}">
                      <a16:colId xmlns:a16="http://schemas.microsoft.com/office/drawing/2014/main" val="20002"/>
                    </a:ext>
                  </a:extLst>
                </a:gridCol>
              </a:tblGrid>
              <a:tr h="359775">
                <a:tc>
                  <a:txBody>
                    <a:bodyPr/>
                    <a:lstStyle/>
                    <a:p>
                      <a:pPr marL="0" marR="0" lvl="0" indent="0" algn="l" rtl="0">
                        <a:lnSpc>
                          <a:spcPct val="100000"/>
                        </a:lnSpc>
                        <a:spcBef>
                          <a:spcPts val="0"/>
                        </a:spcBef>
                        <a:spcAft>
                          <a:spcPts val="0"/>
                        </a:spcAft>
                        <a:buClr>
                          <a:srgbClr val="000000"/>
                        </a:buClr>
                        <a:buSzPts val="1200"/>
                        <a:buFont typeface="Arial"/>
                        <a:buNone/>
                      </a:pPr>
                      <a:r>
                        <a:rPr lang="en-IN" sz="1200" b="1" u="none" strike="noStrike" cap="none"/>
                        <a:t>Motif Pair</a:t>
                      </a:r>
                      <a:endParaRPr sz="1200" b="1" u="none" strike="noStrike" cap="none"/>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en-IN" sz="1200" b="1" u="none" strike="noStrike" cap="none"/>
                        <a:t>Promoter</a:t>
                      </a:r>
                      <a:r>
                        <a:rPr lang="en-IN" sz="1200" b="1" u="none" strike="noStrike" cap="none" baseline="-25000"/>
                        <a:t>i</a:t>
                      </a:r>
                      <a:endParaRPr sz="1200" b="1" u="none" strike="noStrike" cap="none" baseline="-25000"/>
                    </a:p>
                  </a:txBody>
                  <a:tcPr marL="91425" marR="91425" marT="91425" marB="91425"/>
                </a:tc>
                <a:tc>
                  <a:txBody>
                    <a:bodyPr/>
                    <a:lstStyle/>
                    <a:p>
                      <a:pPr marL="0" marR="0" lvl="0" indent="0" algn="l" rtl="0">
                        <a:lnSpc>
                          <a:spcPct val="100000"/>
                        </a:lnSpc>
                        <a:spcBef>
                          <a:spcPts val="0"/>
                        </a:spcBef>
                        <a:spcAft>
                          <a:spcPts val="0"/>
                        </a:spcAft>
                        <a:buClr>
                          <a:srgbClr val="000000"/>
                        </a:buClr>
                        <a:buSzPts val="1200"/>
                        <a:buFont typeface="Arial"/>
                        <a:buNone/>
                      </a:pPr>
                      <a:r>
                        <a:rPr lang="en-IN" sz="1200" b="1" u="none" strike="noStrike" cap="none">
                          <a:solidFill>
                            <a:schemeClr val="dk1"/>
                          </a:solidFill>
                        </a:rPr>
                        <a:t>Promoter</a:t>
                      </a:r>
                      <a:r>
                        <a:rPr lang="en-IN" sz="1200" b="1" u="none" strike="noStrike" cap="none" baseline="-25000">
                          <a:solidFill>
                            <a:schemeClr val="dk1"/>
                          </a:solidFill>
                        </a:rPr>
                        <a:t>j</a:t>
                      </a:r>
                      <a:endParaRPr sz="1200" b="1" u="none" strike="noStrike" cap="none"/>
                    </a:p>
                  </a:txBody>
                  <a:tcPr marL="91425" marR="91425" marT="91425" marB="91425">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313675">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t>Kmer</a:t>
                      </a:r>
                      <a:r>
                        <a:rPr lang="en-IN" sz="1000" u="none" strike="noStrike" cap="none" baseline="-25000"/>
                        <a:t>1</a:t>
                      </a:r>
                      <a:endParaRPr sz="1000" u="none" strike="noStrike" cap="none"/>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i1</a:t>
                      </a:r>
                      <a:endParaRPr sz="1000" u="none" strike="noStrike" cap="none"/>
                    </a:p>
                  </a:txBody>
                  <a:tcPr marL="91425" marR="91425" marT="91425" marB="91425">
                    <a:lnR w="9525" cap="flat" cmpd="sng">
                      <a:solidFill>
                        <a:srgbClr val="9E9E9E"/>
                      </a:solidFill>
                      <a:prstDash val="solid"/>
                      <a:round/>
                      <a:headEnd type="none" w="sm" len="sm"/>
                      <a:tailEnd type="none" w="sm" len="sm"/>
                    </a:lnR>
                  </a:tcPr>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j1</a:t>
                      </a:r>
                      <a:endParaRPr sz="1000" u="none" strike="noStrike" cap="none"/>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381000">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Kmer</a:t>
                      </a:r>
                      <a:r>
                        <a:rPr lang="en-IN" sz="1000" u="none" strike="noStrike" cap="none" baseline="-25000">
                          <a:solidFill>
                            <a:schemeClr val="dk1"/>
                          </a:solidFill>
                        </a:rPr>
                        <a:t>2</a:t>
                      </a:r>
                      <a:endParaRPr sz="1000" u="none" strike="noStrike" cap="none"/>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i2</a:t>
                      </a:r>
                      <a:endParaRPr sz="1400" u="none" strike="noStrike" cap="none"/>
                    </a:p>
                  </a:txBody>
                  <a:tcPr marL="91425" marR="91425" marT="91425" marB="91425">
                    <a:lnR w="9525" cap="flat" cmpd="sng">
                      <a:solidFill>
                        <a:srgbClr val="9E9E9E"/>
                      </a:solidFill>
                      <a:prstDash val="solid"/>
                      <a:round/>
                      <a:headEnd type="none" w="sm" len="sm"/>
                      <a:tailEnd type="none" w="sm" len="sm"/>
                    </a:lnR>
                  </a:tcPr>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j2</a:t>
                      </a:r>
                      <a:endParaRPr sz="1400" u="none" strike="noStrike" cap="none"/>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381000">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Kmer</a:t>
                      </a:r>
                      <a:r>
                        <a:rPr lang="en-IN" sz="1000" u="none" strike="noStrike" cap="none" baseline="-25000">
                          <a:solidFill>
                            <a:schemeClr val="dk1"/>
                          </a:solidFill>
                        </a:rPr>
                        <a:t>3</a:t>
                      </a:r>
                      <a:endParaRPr sz="1000" u="none" strike="noStrike" cap="none"/>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i3</a:t>
                      </a:r>
                      <a:endParaRPr sz="1400" u="none" strike="noStrike" cap="none"/>
                    </a:p>
                  </a:txBody>
                  <a:tcPr marL="91425" marR="91425" marT="91425" marB="91425">
                    <a:lnR w="9525" cap="flat" cmpd="sng">
                      <a:solidFill>
                        <a:srgbClr val="9E9E9E"/>
                      </a:solidFill>
                      <a:prstDash val="solid"/>
                      <a:round/>
                      <a:headEnd type="none" w="sm" len="sm"/>
                      <a:tailEnd type="none" w="sm" len="sm"/>
                    </a:lnR>
                  </a:tcPr>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j3</a:t>
                      </a:r>
                      <a:endParaRPr sz="1400" u="none" strike="noStrike" cap="none"/>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r h="381000">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….Kmer</a:t>
                      </a:r>
                      <a:r>
                        <a:rPr lang="en-IN" sz="1000" i="1" u="none" strike="noStrike" cap="none" baseline="-25000">
                          <a:solidFill>
                            <a:schemeClr val="dk1"/>
                          </a:solidFill>
                          <a:highlight>
                            <a:srgbClr val="FFFFFF"/>
                          </a:highlight>
                        </a:rPr>
                        <a:t>4ⁿ</a:t>
                      </a:r>
                      <a:endParaRPr sz="1000" u="none" strike="noStrike" cap="none" baseline="-25000"/>
                    </a:p>
                  </a:txBody>
                  <a:tcPr marL="91425" marR="91425" marT="91425" marB="91425"/>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i</a:t>
                      </a:r>
                      <a:r>
                        <a:rPr lang="en-IN" sz="1000" i="1" u="none" strike="noStrike" cap="none" baseline="-25000">
                          <a:solidFill>
                            <a:schemeClr val="dk1"/>
                          </a:solidFill>
                          <a:highlight>
                            <a:srgbClr val="FFFFFF"/>
                          </a:highlight>
                        </a:rPr>
                        <a:t>4ⁿ</a:t>
                      </a:r>
                      <a:endParaRPr sz="1400" u="none" strike="noStrike" cap="none"/>
                    </a:p>
                  </a:txBody>
                  <a:tcPr marL="91425" marR="91425" marT="91425" marB="91425">
                    <a:lnR w="9525" cap="flat" cmpd="sng">
                      <a:solidFill>
                        <a:srgbClr val="9E9E9E"/>
                      </a:solidFill>
                      <a:prstDash val="solid"/>
                      <a:round/>
                      <a:headEnd type="none" w="sm" len="sm"/>
                      <a:tailEnd type="none" w="sm" len="sm"/>
                    </a:lnR>
                  </a:tcPr>
                </a:tc>
                <a:tc>
                  <a:txBody>
                    <a:bodyPr/>
                    <a:lstStyle/>
                    <a:p>
                      <a:pPr marL="0" marR="0" lvl="0" indent="0" algn="ctr" rtl="0">
                        <a:lnSpc>
                          <a:spcPct val="100000"/>
                        </a:lnSpc>
                        <a:spcBef>
                          <a:spcPts val="0"/>
                        </a:spcBef>
                        <a:spcAft>
                          <a:spcPts val="0"/>
                        </a:spcAft>
                        <a:buClr>
                          <a:srgbClr val="000000"/>
                        </a:buClr>
                        <a:buSzPts val="1000"/>
                        <a:buFont typeface="Arial"/>
                        <a:buNone/>
                      </a:pPr>
                      <a:r>
                        <a:rPr lang="en-IN" sz="1000" u="none" strike="noStrike" cap="none">
                          <a:solidFill>
                            <a:schemeClr val="dk1"/>
                          </a:solidFill>
                        </a:rPr>
                        <a:t>……..P</a:t>
                      </a:r>
                      <a:r>
                        <a:rPr lang="en-IN" sz="1000" u="none" strike="noStrike" cap="none" baseline="-25000">
                          <a:solidFill>
                            <a:schemeClr val="dk1"/>
                          </a:solidFill>
                        </a:rPr>
                        <a:t>j</a:t>
                      </a:r>
                      <a:r>
                        <a:rPr lang="en-IN" sz="1000" i="1" u="none" strike="noStrike" cap="none" baseline="-25000">
                          <a:solidFill>
                            <a:schemeClr val="dk1"/>
                          </a:solidFill>
                          <a:highlight>
                            <a:srgbClr val="FFFFFF"/>
                          </a:highlight>
                        </a:rPr>
                        <a:t>4ⁿ</a:t>
                      </a:r>
                      <a:endParaRPr sz="1400" u="none" strike="noStrike" cap="none"/>
                    </a:p>
                  </a:txBody>
                  <a:tcPr marL="91425" marR="91425" marT="91425" marB="91425">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sp>
        <p:nvSpPr>
          <p:cNvPr id="265" name="Google Shape;265;g22eeb431fd0_1_46"/>
          <p:cNvSpPr txBox="1"/>
          <p:nvPr/>
        </p:nvSpPr>
        <p:spPr>
          <a:xfrm>
            <a:off x="782325" y="1344138"/>
            <a:ext cx="2681100" cy="415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IN" sz="1500" b="1" i="0" u="sng" strike="noStrike" cap="none">
                <a:solidFill>
                  <a:srgbClr val="000000"/>
                </a:solidFill>
                <a:latin typeface="Arial"/>
                <a:ea typeface="Arial"/>
                <a:cs typeface="Arial"/>
                <a:sym typeface="Arial"/>
              </a:rPr>
              <a:t>Promoter correlation</a:t>
            </a:r>
            <a:endParaRPr sz="1500" b="1" i="0" u="sng" strike="noStrike" cap="none">
              <a:solidFill>
                <a:srgbClr val="000000"/>
              </a:solidFill>
              <a:latin typeface="Arial"/>
              <a:ea typeface="Arial"/>
              <a:cs typeface="Arial"/>
              <a:sym typeface="Arial"/>
            </a:endParaRPr>
          </a:p>
        </p:txBody>
      </p:sp>
      <p:sp>
        <p:nvSpPr>
          <p:cNvPr id="266" name="Google Shape;266;g22eeb431fd0_1_46"/>
          <p:cNvSpPr txBox="1"/>
          <p:nvPr/>
        </p:nvSpPr>
        <p:spPr>
          <a:xfrm>
            <a:off x="500875" y="3995425"/>
            <a:ext cx="3333300" cy="354000"/>
          </a:xfrm>
          <a:prstGeom prst="rect">
            <a:avLst/>
          </a:prstGeom>
          <a:noFill/>
          <a:ln>
            <a:noFill/>
          </a:ln>
        </p:spPr>
        <p:txBody>
          <a:bodyPr spcFirstLastPara="1" wrap="square" lIns="91425" tIns="91425" rIns="91425" bIns="91425" anchor="t" anchorCtr="0">
            <a:spAutoFit/>
          </a:bodyPr>
          <a:lstStyle/>
          <a:p>
            <a:pPr marL="0" marR="0" lvl="0" indent="0" algn="ctr" rtl="0">
              <a:lnSpc>
                <a:spcPct val="107916"/>
              </a:lnSpc>
              <a:spcBef>
                <a:spcPts val="0"/>
              </a:spcBef>
              <a:spcAft>
                <a:spcPts val="800"/>
              </a:spcAft>
              <a:buClr>
                <a:srgbClr val="000000"/>
              </a:buClr>
              <a:buSzPts val="1100"/>
              <a:buFont typeface="Arial"/>
              <a:buNone/>
            </a:pPr>
            <a:r>
              <a:rPr lang="en-IN" sz="1100" b="0" i="0" u="none" strike="noStrike" cap="none">
                <a:solidFill>
                  <a:schemeClr val="dk1"/>
                </a:solidFill>
                <a:latin typeface="Cambria Math"/>
                <a:ea typeface="Cambria Math"/>
                <a:cs typeface="Cambria Math"/>
                <a:sym typeface="Cambria Math"/>
              </a:rPr>
              <a:t>ρX,Y= covX,YX×σY   where  covX,Y= (X- μX)×(Y- μY)</a:t>
            </a:r>
            <a:endParaRPr sz="1400" b="0" i="0" u="none" strike="noStrike" cap="none">
              <a:solidFill>
                <a:srgbClr val="000000"/>
              </a:solidFill>
              <a:latin typeface="Arial"/>
              <a:ea typeface="Arial"/>
              <a:cs typeface="Arial"/>
              <a:sym typeface="Arial"/>
            </a:endParaRPr>
          </a:p>
        </p:txBody>
      </p:sp>
      <p:pic>
        <p:nvPicPr>
          <p:cNvPr id="267" name="Google Shape;267;g22eeb431fd0_1_46"/>
          <p:cNvPicPr preferRelativeResize="0"/>
          <p:nvPr/>
        </p:nvPicPr>
        <p:blipFill rotWithShape="1">
          <a:blip r:embed="rId3">
            <a:alphaModFix/>
          </a:blip>
          <a:srcRect/>
          <a:stretch/>
        </p:blipFill>
        <p:spPr>
          <a:xfrm>
            <a:off x="5189225" y="1430225"/>
            <a:ext cx="4145225" cy="3351100"/>
          </a:xfrm>
          <a:prstGeom prst="rect">
            <a:avLst/>
          </a:prstGeom>
          <a:noFill/>
          <a:ln>
            <a:noFill/>
          </a:ln>
        </p:spPr>
      </p:pic>
      <p:cxnSp>
        <p:nvCxnSpPr>
          <p:cNvPr id="268" name="Google Shape;268;g22eeb431fd0_1_46"/>
          <p:cNvCxnSpPr/>
          <p:nvPr/>
        </p:nvCxnSpPr>
        <p:spPr>
          <a:xfrm>
            <a:off x="3959875" y="2787950"/>
            <a:ext cx="914100" cy="0"/>
          </a:xfrm>
          <a:prstGeom prst="straightConnector1">
            <a:avLst/>
          </a:prstGeom>
          <a:noFill/>
          <a:ln w="9525" cap="flat" cmpd="sng">
            <a:solidFill>
              <a:srgbClr val="2020DC"/>
            </a:solidFill>
            <a:prstDash val="dash"/>
            <a:round/>
            <a:headEnd type="none" w="med" len="med"/>
            <a:tailEnd type="triangle" w="med" len="med"/>
          </a:ln>
        </p:spPr>
      </p:cxn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72"/>
        <p:cNvGrpSpPr/>
        <p:nvPr/>
      </p:nvGrpSpPr>
      <p:grpSpPr>
        <a:xfrm>
          <a:off x="0" y="0"/>
          <a:ext cx="0" cy="0"/>
          <a:chOff x="0" y="0"/>
          <a:chExt cx="0" cy="0"/>
        </a:xfrm>
      </p:grpSpPr>
      <p:sp>
        <p:nvSpPr>
          <p:cNvPr id="273" name="Google Shape;273;g22eeb431fd0_1_8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74" name="Google Shape;274;g22eeb431fd0_1_8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75" name="Google Shape;275;g22eeb431fd0_1_88"/>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276" name="Google Shape;276;g22eeb431fd0_1_8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277" name="Google Shape;277;g22eeb431fd0_1_8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278" name="Google Shape;278;g22eeb431fd0_1_8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79" name="Google Shape;279;g22eeb431fd0_1_8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12</a:t>
            </a:fld>
            <a:endParaRPr/>
          </a:p>
        </p:txBody>
      </p:sp>
      <p:sp>
        <p:nvSpPr>
          <p:cNvPr id="280" name="Google Shape;280;g22eeb431fd0_1_88"/>
          <p:cNvSpPr txBox="1"/>
          <p:nvPr/>
        </p:nvSpPr>
        <p:spPr>
          <a:xfrm>
            <a:off x="1541589" y="758901"/>
            <a:ext cx="6796500" cy="395700"/>
          </a:xfrm>
          <a:prstGeom prst="rect">
            <a:avLst/>
          </a:prstGeom>
          <a:noFill/>
          <a:ln>
            <a:noFill/>
          </a:ln>
        </p:spPr>
        <p:txBody>
          <a:bodyPr spcFirstLastPara="1" wrap="square" lIns="0" tIns="10925" rIns="0" bIns="0" anchor="t" anchorCtr="0">
            <a:spAutoFit/>
          </a:bodyPr>
          <a:lstStyle/>
          <a:p>
            <a:pPr marL="12700" lvl="0" indent="0" algn="l" rtl="0">
              <a:lnSpc>
                <a:spcPct val="100000"/>
              </a:lnSpc>
              <a:spcBef>
                <a:spcPts val="0"/>
              </a:spcBef>
              <a:spcAft>
                <a:spcPts val="0"/>
              </a:spcAft>
              <a:buNone/>
            </a:pPr>
            <a:r>
              <a:rPr lang="en-IN" sz="2500" b="1">
                <a:solidFill>
                  <a:srgbClr val="1F2DD3"/>
                </a:solidFill>
                <a:latin typeface="Arial"/>
                <a:ea typeface="Arial"/>
                <a:cs typeface="Arial"/>
                <a:sym typeface="Arial"/>
              </a:rPr>
              <a:t>Promoter with high correlation show a trend</a:t>
            </a:r>
            <a:endParaRPr sz="2500">
              <a:latin typeface="Arial"/>
              <a:ea typeface="Arial"/>
              <a:cs typeface="Arial"/>
              <a:sym typeface="Arial"/>
            </a:endParaRPr>
          </a:p>
        </p:txBody>
      </p:sp>
      <p:pic>
        <p:nvPicPr>
          <p:cNvPr id="281" name="Google Shape;281;g22eeb431fd0_1_88"/>
          <p:cNvPicPr preferRelativeResize="0"/>
          <p:nvPr/>
        </p:nvPicPr>
        <p:blipFill rotWithShape="1">
          <a:blip r:embed="rId3">
            <a:alphaModFix/>
          </a:blip>
          <a:srcRect/>
          <a:stretch/>
        </p:blipFill>
        <p:spPr>
          <a:xfrm>
            <a:off x="6727278" y="1413759"/>
            <a:ext cx="2970112" cy="2746421"/>
          </a:xfrm>
          <a:prstGeom prst="rect">
            <a:avLst/>
          </a:prstGeom>
          <a:noFill/>
          <a:ln>
            <a:noFill/>
          </a:ln>
        </p:spPr>
      </p:pic>
      <p:pic>
        <p:nvPicPr>
          <p:cNvPr id="282" name="Google Shape;282;g22eeb431fd0_1_88"/>
          <p:cNvPicPr preferRelativeResize="0"/>
          <p:nvPr/>
        </p:nvPicPr>
        <p:blipFill rotWithShape="1">
          <a:blip r:embed="rId4">
            <a:alphaModFix/>
          </a:blip>
          <a:srcRect/>
          <a:stretch/>
        </p:blipFill>
        <p:spPr>
          <a:xfrm>
            <a:off x="630050" y="1428948"/>
            <a:ext cx="2968731" cy="2794749"/>
          </a:xfrm>
          <a:prstGeom prst="rect">
            <a:avLst/>
          </a:prstGeom>
          <a:noFill/>
          <a:ln>
            <a:noFill/>
          </a:ln>
        </p:spPr>
      </p:pic>
      <p:pic>
        <p:nvPicPr>
          <p:cNvPr id="283" name="Google Shape;283;g22eeb431fd0_1_88"/>
          <p:cNvPicPr preferRelativeResize="0"/>
          <p:nvPr/>
        </p:nvPicPr>
        <p:blipFill rotWithShape="1">
          <a:blip r:embed="rId5">
            <a:alphaModFix/>
          </a:blip>
          <a:srcRect/>
          <a:stretch/>
        </p:blipFill>
        <p:spPr>
          <a:xfrm>
            <a:off x="3682809" y="1409617"/>
            <a:ext cx="2968731" cy="2814082"/>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87"/>
        <p:cNvGrpSpPr/>
        <p:nvPr/>
      </p:nvGrpSpPr>
      <p:grpSpPr>
        <a:xfrm>
          <a:off x="0" y="0"/>
          <a:ext cx="0" cy="0"/>
          <a:chOff x="0" y="0"/>
          <a:chExt cx="0" cy="0"/>
        </a:xfrm>
      </p:grpSpPr>
      <p:sp>
        <p:nvSpPr>
          <p:cNvPr id="288" name="Google Shape;288;g2762e187aa4_1_1250"/>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89" name="Google Shape;289;g2762e187aa4_1_1250"/>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90" name="Google Shape;290;g2762e187aa4_1_1250"/>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291" name="Google Shape;291;g2762e187aa4_1_1250"/>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292" name="Google Shape;292;g2762e187aa4_1_1250"/>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293" name="Google Shape;293;g2762e187aa4_1_1250"/>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94" name="Google Shape;294;g2762e187aa4_1_1250"/>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13</a:t>
            </a:fld>
            <a:endParaRPr/>
          </a:p>
        </p:txBody>
      </p:sp>
      <p:sp>
        <p:nvSpPr>
          <p:cNvPr id="295" name="Google Shape;295;g2762e187aa4_1_1250"/>
          <p:cNvSpPr txBox="1"/>
          <p:nvPr/>
        </p:nvSpPr>
        <p:spPr>
          <a:xfrm>
            <a:off x="2849100" y="627480"/>
            <a:ext cx="4761000" cy="461100"/>
          </a:xfrm>
          <a:prstGeom prst="rect">
            <a:avLst/>
          </a:prstGeom>
          <a:noFill/>
          <a:ln>
            <a:noFill/>
          </a:ln>
        </p:spPr>
        <p:txBody>
          <a:bodyPr spcFirstLastPara="1" wrap="square" lIns="0" tIns="75400" rIns="0" bIns="0" anchor="t" anchorCtr="0">
            <a:spAutoFit/>
          </a:bodyPr>
          <a:lstStyle/>
          <a:p>
            <a:pPr marL="0" lvl="0" indent="0" algn="l" rtl="0">
              <a:lnSpc>
                <a:spcPct val="100000"/>
              </a:lnSpc>
              <a:spcBef>
                <a:spcPts val="900"/>
              </a:spcBef>
              <a:spcAft>
                <a:spcPts val="0"/>
              </a:spcAft>
              <a:buNone/>
            </a:pPr>
            <a:r>
              <a:rPr lang="en-IN" sz="2500" b="1">
                <a:solidFill>
                  <a:srgbClr val="1F2DD3"/>
                </a:solidFill>
                <a:latin typeface="Arial"/>
                <a:ea typeface="Arial"/>
                <a:cs typeface="Arial"/>
                <a:sym typeface="Arial"/>
              </a:rPr>
              <a:t>Comparison with HiC data</a:t>
            </a:r>
            <a:endParaRPr sz="2500">
              <a:latin typeface="Arial"/>
              <a:ea typeface="Arial"/>
              <a:cs typeface="Arial"/>
              <a:sym typeface="Arial"/>
            </a:endParaRPr>
          </a:p>
        </p:txBody>
      </p:sp>
      <p:grpSp>
        <p:nvGrpSpPr>
          <p:cNvPr id="296" name="Google Shape;296;g2762e187aa4_1_1250"/>
          <p:cNvGrpSpPr/>
          <p:nvPr/>
        </p:nvGrpSpPr>
        <p:grpSpPr>
          <a:xfrm>
            <a:off x="285525" y="1341795"/>
            <a:ext cx="9133620" cy="3837088"/>
            <a:chOff x="0" y="934211"/>
            <a:chExt cx="10081258" cy="4235196"/>
          </a:xfrm>
        </p:grpSpPr>
        <p:pic>
          <p:nvPicPr>
            <p:cNvPr id="297" name="Google Shape;297;g2762e187aa4_1_1250"/>
            <p:cNvPicPr preferRelativeResize="0"/>
            <p:nvPr/>
          </p:nvPicPr>
          <p:blipFill rotWithShape="1">
            <a:blip r:embed="rId3">
              <a:alphaModFix/>
            </a:blip>
            <a:srcRect/>
            <a:stretch/>
          </p:blipFill>
          <p:spPr>
            <a:xfrm>
              <a:off x="0" y="2887979"/>
              <a:ext cx="3500627" cy="2211324"/>
            </a:xfrm>
            <a:prstGeom prst="rect">
              <a:avLst/>
            </a:prstGeom>
            <a:noFill/>
            <a:ln>
              <a:noFill/>
            </a:ln>
          </p:spPr>
        </p:pic>
        <p:pic>
          <p:nvPicPr>
            <p:cNvPr id="298" name="Google Shape;298;g2762e187aa4_1_1250"/>
            <p:cNvPicPr preferRelativeResize="0"/>
            <p:nvPr/>
          </p:nvPicPr>
          <p:blipFill rotWithShape="1">
            <a:blip r:embed="rId4">
              <a:alphaModFix/>
            </a:blip>
            <a:srcRect/>
            <a:stretch/>
          </p:blipFill>
          <p:spPr>
            <a:xfrm>
              <a:off x="6469380" y="2817875"/>
              <a:ext cx="3611878" cy="2351532"/>
            </a:xfrm>
            <a:prstGeom prst="rect">
              <a:avLst/>
            </a:prstGeom>
            <a:noFill/>
            <a:ln>
              <a:noFill/>
            </a:ln>
          </p:spPr>
        </p:pic>
        <p:pic>
          <p:nvPicPr>
            <p:cNvPr id="299" name="Google Shape;299;g2762e187aa4_1_1250"/>
            <p:cNvPicPr preferRelativeResize="0"/>
            <p:nvPr/>
          </p:nvPicPr>
          <p:blipFill rotWithShape="1">
            <a:blip r:embed="rId5">
              <a:alphaModFix/>
            </a:blip>
            <a:srcRect/>
            <a:stretch/>
          </p:blipFill>
          <p:spPr>
            <a:xfrm>
              <a:off x="3112008" y="934211"/>
              <a:ext cx="3611878" cy="2356104"/>
            </a:xfrm>
            <a:prstGeom prst="rect">
              <a:avLst/>
            </a:prstGeom>
            <a:noFill/>
            <a:ln>
              <a:noFill/>
            </a:ln>
          </p:spPr>
        </p:pic>
      </p:grpSp>
      <p:graphicFrame>
        <p:nvGraphicFramePr>
          <p:cNvPr id="300" name="Google Shape;300;g2762e187aa4_1_1250"/>
          <p:cNvGraphicFramePr/>
          <p:nvPr/>
        </p:nvGraphicFramePr>
        <p:xfrm>
          <a:off x="330769" y="1979644"/>
          <a:ext cx="3000000" cy="3000000"/>
        </p:xfrm>
        <a:graphic>
          <a:graphicData uri="http://schemas.openxmlformats.org/drawingml/2006/table">
            <a:tbl>
              <a:tblPr firstRow="1" bandRow="1">
                <a:noFill/>
                <a:tableStyleId>{96A18755-2AD1-41E3-82B4-3C88C8CAAF52}</a:tableStyleId>
              </a:tblPr>
              <a:tblGrid>
                <a:gridCol w="1576000">
                  <a:extLst>
                    <a:ext uri="{9D8B030D-6E8A-4147-A177-3AD203B41FA5}">
                      <a16:colId xmlns:a16="http://schemas.microsoft.com/office/drawing/2014/main" val="20000"/>
                    </a:ext>
                  </a:extLst>
                </a:gridCol>
                <a:gridCol w="618425">
                  <a:extLst>
                    <a:ext uri="{9D8B030D-6E8A-4147-A177-3AD203B41FA5}">
                      <a16:colId xmlns:a16="http://schemas.microsoft.com/office/drawing/2014/main" val="20001"/>
                    </a:ext>
                  </a:extLst>
                </a:gridCol>
              </a:tblGrid>
              <a:tr h="272125">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Correlation</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HCT116</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272125">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Spearman Rank</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0.612</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234150">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Pearson’s</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0.580</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301" name="Google Shape;301;g2762e187aa4_1_1250"/>
          <p:cNvGraphicFramePr/>
          <p:nvPr/>
        </p:nvGraphicFramePr>
        <p:xfrm>
          <a:off x="6789876" y="1979644"/>
          <a:ext cx="3000000" cy="3000000"/>
        </p:xfrm>
        <a:graphic>
          <a:graphicData uri="http://schemas.openxmlformats.org/drawingml/2006/table">
            <a:tbl>
              <a:tblPr firstRow="1" bandRow="1">
                <a:noFill/>
                <a:tableStyleId>{96A18755-2AD1-41E3-82B4-3C88C8CAAF52}</a:tableStyleId>
              </a:tblPr>
              <a:tblGrid>
                <a:gridCol w="1576000">
                  <a:extLst>
                    <a:ext uri="{9D8B030D-6E8A-4147-A177-3AD203B41FA5}">
                      <a16:colId xmlns:a16="http://schemas.microsoft.com/office/drawing/2014/main" val="20000"/>
                    </a:ext>
                  </a:extLst>
                </a:gridCol>
                <a:gridCol w="618425">
                  <a:extLst>
                    <a:ext uri="{9D8B030D-6E8A-4147-A177-3AD203B41FA5}">
                      <a16:colId xmlns:a16="http://schemas.microsoft.com/office/drawing/2014/main" val="20001"/>
                    </a:ext>
                  </a:extLst>
                </a:gridCol>
              </a:tblGrid>
              <a:tr h="272125">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Correlation</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DKO</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272125">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Spearman Rank</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0.638</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234150">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Pearson’s</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88900" marR="0" lvl="0" indent="0" algn="l" rtl="0">
                        <a:lnSpc>
                          <a:spcPct val="100000"/>
                        </a:lnSpc>
                        <a:spcBef>
                          <a:spcPts val="0"/>
                        </a:spcBef>
                        <a:spcAft>
                          <a:spcPts val="0"/>
                        </a:spcAft>
                        <a:buNone/>
                      </a:pPr>
                      <a:r>
                        <a:rPr lang="en-IN" sz="900" u="none" strike="noStrike" cap="none">
                          <a:latin typeface="Arial"/>
                          <a:ea typeface="Arial"/>
                          <a:cs typeface="Arial"/>
                          <a:sym typeface="Arial"/>
                        </a:rPr>
                        <a:t>0.596</a:t>
                      </a:r>
                      <a:endParaRPr sz="900" u="none" strike="noStrike" cap="none">
                        <a:latin typeface="Arial"/>
                        <a:ea typeface="Arial"/>
                        <a:cs typeface="Arial"/>
                        <a:sym typeface="Arial"/>
                      </a:endParaRPr>
                    </a:p>
                  </a:txBody>
                  <a:tcPr marL="0" marR="0" marT="385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sp>
        <p:nvSpPr>
          <p:cNvPr id="302" name="Google Shape;302;g2762e187aa4_1_1250"/>
          <p:cNvSpPr txBox="1"/>
          <p:nvPr/>
        </p:nvSpPr>
        <p:spPr>
          <a:xfrm>
            <a:off x="275597" y="5378768"/>
            <a:ext cx="3817800" cy="149700"/>
          </a:xfrm>
          <a:prstGeom prst="rect">
            <a:avLst/>
          </a:prstGeom>
          <a:noFill/>
          <a:ln>
            <a:noFill/>
          </a:ln>
        </p:spPr>
        <p:txBody>
          <a:bodyPr spcFirstLastPara="1" wrap="square" lIns="0" tIns="10925" rIns="0" bIns="0" anchor="t" anchorCtr="0">
            <a:spAutoFit/>
          </a:bodyPr>
          <a:lstStyle/>
          <a:p>
            <a:pPr marL="12700" lvl="0" indent="0" algn="l" rtl="0">
              <a:lnSpc>
                <a:spcPct val="100000"/>
              </a:lnSpc>
              <a:spcBef>
                <a:spcPts val="0"/>
              </a:spcBef>
              <a:spcAft>
                <a:spcPts val="0"/>
              </a:spcAft>
              <a:buNone/>
            </a:pPr>
            <a:r>
              <a:rPr lang="en-IN" sz="900">
                <a:latin typeface="Calibri"/>
                <a:ea typeface="Calibri"/>
                <a:cs typeface="Calibri"/>
                <a:sym typeface="Calibri"/>
              </a:rPr>
              <a:t>Spracklin, G., Abdennur, N., Imakaev, M. </a:t>
            </a:r>
            <a:r>
              <a:rPr lang="en-IN" sz="900" i="1">
                <a:latin typeface="Calibri"/>
                <a:ea typeface="Calibri"/>
                <a:cs typeface="Calibri"/>
                <a:sym typeface="Calibri"/>
              </a:rPr>
              <a:t>et al. </a:t>
            </a:r>
            <a:r>
              <a:rPr lang="en-IN" sz="900">
                <a:latin typeface="Calibri"/>
                <a:ea typeface="Calibri"/>
                <a:cs typeface="Calibri"/>
                <a:sym typeface="Calibri"/>
              </a:rPr>
              <a:t>(2023) </a:t>
            </a:r>
            <a:r>
              <a:rPr lang="en-IN" sz="900" i="1">
                <a:latin typeface="Calibri"/>
                <a:ea typeface="Calibri"/>
                <a:cs typeface="Calibri"/>
                <a:sym typeface="Calibri"/>
              </a:rPr>
              <a:t>Nat Struct Mol Biol </a:t>
            </a:r>
            <a:r>
              <a:rPr lang="en-IN" sz="900">
                <a:latin typeface="Calibri"/>
                <a:ea typeface="Calibri"/>
                <a:cs typeface="Calibri"/>
                <a:sym typeface="Calibri"/>
              </a:rPr>
              <a:t>.</a:t>
            </a:r>
            <a:endParaRPr sz="900">
              <a:latin typeface="Calibri"/>
              <a:ea typeface="Calibri"/>
              <a:cs typeface="Calibri"/>
              <a:sym typeface="Calibri"/>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06"/>
        <p:cNvGrpSpPr/>
        <p:nvPr/>
      </p:nvGrpSpPr>
      <p:grpSpPr>
        <a:xfrm>
          <a:off x="0" y="0"/>
          <a:ext cx="0" cy="0"/>
          <a:chOff x="0" y="0"/>
          <a:chExt cx="0" cy="0"/>
        </a:xfrm>
      </p:grpSpPr>
      <p:sp>
        <p:nvSpPr>
          <p:cNvPr id="307" name="Google Shape;307;g2762e187aa4_1_1272"/>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308" name="Google Shape;308;g2762e187aa4_1_1272"/>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309" name="Google Shape;309;g2762e187aa4_1_1272"/>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310" name="Google Shape;310;g2762e187aa4_1_1272"/>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311" name="Google Shape;311;g2762e187aa4_1_1272"/>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312" name="Google Shape;312;g2762e187aa4_1_1272"/>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313" name="Google Shape;313;g2762e187aa4_1_1272"/>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14</a:t>
            </a:fld>
            <a:endParaRPr/>
          </a:p>
        </p:txBody>
      </p:sp>
      <p:sp>
        <p:nvSpPr>
          <p:cNvPr id="314" name="Google Shape;314;g2762e187aa4_1_1272"/>
          <p:cNvSpPr txBox="1"/>
          <p:nvPr/>
        </p:nvSpPr>
        <p:spPr>
          <a:xfrm>
            <a:off x="1589225" y="618600"/>
            <a:ext cx="7702800" cy="961200"/>
          </a:xfrm>
          <a:prstGeom prst="rect">
            <a:avLst/>
          </a:prstGeom>
          <a:noFill/>
          <a:ln>
            <a:noFill/>
          </a:ln>
        </p:spPr>
        <p:txBody>
          <a:bodyPr spcFirstLastPara="1" wrap="square" lIns="0" tIns="75400" rIns="0" bIns="0" anchor="t" anchorCtr="0">
            <a:spAutoFit/>
          </a:bodyPr>
          <a:lstStyle/>
          <a:p>
            <a:pPr marL="12700" lvl="0" indent="0" algn="l" rtl="0">
              <a:spcBef>
                <a:spcPts val="0"/>
              </a:spcBef>
              <a:spcAft>
                <a:spcPts val="0"/>
              </a:spcAft>
              <a:buClr>
                <a:schemeClr val="dk1"/>
              </a:buClr>
              <a:buFont typeface="Arial"/>
              <a:buNone/>
            </a:pPr>
            <a:r>
              <a:rPr lang="en-IN" sz="2500" b="1">
                <a:solidFill>
                  <a:srgbClr val="1F2DD3"/>
                </a:solidFill>
              </a:rPr>
              <a:t>Identification of common transcription factors</a:t>
            </a:r>
            <a:endParaRPr sz="2500">
              <a:solidFill>
                <a:schemeClr val="dk1"/>
              </a:solidFill>
            </a:endParaRPr>
          </a:p>
          <a:p>
            <a:pPr marL="0" lvl="0" indent="0" algn="l" rtl="0">
              <a:lnSpc>
                <a:spcPct val="100000"/>
              </a:lnSpc>
              <a:spcBef>
                <a:spcPts val="900"/>
              </a:spcBef>
              <a:spcAft>
                <a:spcPts val="0"/>
              </a:spcAft>
              <a:buNone/>
            </a:pPr>
            <a:endParaRPr sz="2500" b="1">
              <a:solidFill>
                <a:srgbClr val="1F2DD3"/>
              </a:solidFill>
            </a:endParaRPr>
          </a:p>
        </p:txBody>
      </p:sp>
      <p:pic>
        <p:nvPicPr>
          <p:cNvPr id="315" name="Google Shape;315;g2762e187aa4_1_1272"/>
          <p:cNvPicPr preferRelativeResize="0"/>
          <p:nvPr/>
        </p:nvPicPr>
        <p:blipFill rotWithShape="1">
          <a:blip r:embed="rId3">
            <a:alphaModFix/>
          </a:blip>
          <a:srcRect/>
          <a:stretch/>
        </p:blipFill>
        <p:spPr>
          <a:xfrm>
            <a:off x="672278" y="1350852"/>
            <a:ext cx="5137978" cy="3573525"/>
          </a:xfrm>
          <a:prstGeom prst="rect">
            <a:avLst/>
          </a:prstGeom>
          <a:noFill/>
          <a:ln>
            <a:noFill/>
          </a:ln>
        </p:spPr>
      </p:pic>
      <p:graphicFrame>
        <p:nvGraphicFramePr>
          <p:cNvPr id="316" name="Google Shape;316;g2762e187aa4_1_1272"/>
          <p:cNvGraphicFramePr/>
          <p:nvPr/>
        </p:nvGraphicFramePr>
        <p:xfrm>
          <a:off x="5885050" y="2595763"/>
          <a:ext cx="3000000" cy="3000000"/>
        </p:xfrm>
        <a:graphic>
          <a:graphicData uri="http://schemas.openxmlformats.org/drawingml/2006/table">
            <a:tbl>
              <a:tblPr firstRow="1" bandRow="1">
                <a:noFill/>
                <a:tableStyleId>{96A18755-2AD1-41E3-82B4-3C88C8CAAF52}</a:tableStyleId>
              </a:tblPr>
              <a:tblGrid>
                <a:gridCol w="483100">
                  <a:extLst>
                    <a:ext uri="{9D8B030D-6E8A-4147-A177-3AD203B41FA5}">
                      <a16:colId xmlns:a16="http://schemas.microsoft.com/office/drawing/2014/main" val="20000"/>
                    </a:ext>
                  </a:extLst>
                </a:gridCol>
                <a:gridCol w="732425">
                  <a:extLst>
                    <a:ext uri="{9D8B030D-6E8A-4147-A177-3AD203B41FA5}">
                      <a16:colId xmlns:a16="http://schemas.microsoft.com/office/drawing/2014/main" val="20001"/>
                    </a:ext>
                  </a:extLst>
                </a:gridCol>
                <a:gridCol w="506150">
                  <a:extLst>
                    <a:ext uri="{9D8B030D-6E8A-4147-A177-3AD203B41FA5}">
                      <a16:colId xmlns:a16="http://schemas.microsoft.com/office/drawing/2014/main" val="20002"/>
                    </a:ext>
                  </a:extLst>
                </a:gridCol>
                <a:gridCol w="685200">
                  <a:extLst>
                    <a:ext uri="{9D8B030D-6E8A-4147-A177-3AD203B41FA5}">
                      <a16:colId xmlns:a16="http://schemas.microsoft.com/office/drawing/2014/main" val="20003"/>
                    </a:ext>
                  </a:extLst>
                </a:gridCol>
                <a:gridCol w="731850">
                  <a:extLst>
                    <a:ext uri="{9D8B030D-6E8A-4147-A177-3AD203B41FA5}">
                      <a16:colId xmlns:a16="http://schemas.microsoft.com/office/drawing/2014/main" val="20004"/>
                    </a:ext>
                  </a:extLst>
                </a:gridCol>
              </a:tblGrid>
              <a:tr h="289375">
                <a:tc>
                  <a:txBody>
                    <a:bodyPr/>
                    <a:lstStyle/>
                    <a:p>
                      <a:pPr marL="63500" marR="0" lvl="0" indent="0" algn="l" rtl="0">
                        <a:lnSpc>
                          <a:spcPct val="100000"/>
                        </a:lnSpc>
                        <a:spcBef>
                          <a:spcPts val="0"/>
                        </a:spcBef>
                        <a:spcAft>
                          <a:spcPts val="0"/>
                        </a:spcAft>
                        <a:buNone/>
                      </a:pPr>
                      <a:r>
                        <a:rPr lang="en-IN" sz="800" b="1" u="none" strike="noStrike" cap="none">
                          <a:latin typeface="Arial"/>
                          <a:ea typeface="Arial"/>
                          <a:cs typeface="Arial"/>
                          <a:sym typeface="Arial"/>
                        </a:rPr>
                        <a:t>ChrA</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b="1" u="none" strike="noStrike" cap="none">
                          <a:latin typeface="Arial"/>
                          <a:ea typeface="Arial"/>
                          <a:cs typeface="Arial"/>
                          <a:sym typeface="Arial"/>
                        </a:rPr>
                        <a:t>ChrA gene</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b="1" u="none" strike="noStrike" cap="none">
                          <a:latin typeface="Arial"/>
                          <a:ea typeface="Arial"/>
                          <a:cs typeface="Arial"/>
                          <a:sym typeface="Arial"/>
                        </a:rPr>
                        <a:t>ChrB</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latin typeface="Arial"/>
                          <a:ea typeface="Arial"/>
                          <a:cs typeface="Arial"/>
                          <a:sym typeface="Arial"/>
                        </a:rPr>
                        <a:t>ChrB gene</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latin typeface="Arial"/>
                          <a:ea typeface="Arial"/>
                          <a:cs typeface="Arial"/>
                          <a:sym typeface="Arial"/>
                        </a:rPr>
                        <a:t>Corr</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0"/>
                  </a:ext>
                </a:extLst>
              </a:tr>
              <a:tr h="262325">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19</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SCAF1</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9</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NSMF</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latin typeface="Arial"/>
                          <a:ea typeface="Arial"/>
                          <a:cs typeface="Arial"/>
                          <a:sym typeface="Arial"/>
                        </a:rPr>
                        <a:t>0.915</a:t>
                      </a:r>
                      <a:endParaRPr sz="800" u="none" strike="noStrike" cap="none">
                        <a:latin typeface="Arial"/>
                        <a:ea typeface="Arial"/>
                        <a:cs typeface="Arial"/>
                        <a:sym typeface="Arial"/>
                      </a:endParaRPr>
                    </a:p>
                  </a:txBody>
                  <a:tcPr marL="0" marR="0" marT="5985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1"/>
                  </a:ext>
                </a:extLst>
              </a:tr>
              <a:tr h="261775">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2</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COPS9</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19</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SCAF1</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u="none" strike="noStrike" cap="none">
                          <a:latin typeface="Arial"/>
                          <a:ea typeface="Arial"/>
                          <a:cs typeface="Arial"/>
                          <a:sym typeface="Arial"/>
                        </a:rPr>
                        <a:t>0.582</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2"/>
                  </a:ext>
                </a:extLst>
              </a:tr>
              <a:tr h="262325">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2</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COPS9</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63500" marR="0" lvl="0" indent="0" algn="l" rtl="0">
                        <a:lnSpc>
                          <a:spcPct val="100000"/>
                        </a:lnSpc>
                        <a:spcBef>
                          <a:spcPts val="0"/>
                        </a:spcBef>
                        <a:spcAft>
                          <a:spcPts val="0"/>
                        </a:spcAft>
                        <a:buNone/>
                      </a:pPr>
                      <a:r>
                        <a:rPr lang="en-IN" sz="800" u="none" strike="noStrike" cap="none">
                          <a:latin typeface="Arial"/>
                          <a:ea typeface="Arial"/>
                          <a:cs typeface="Arial"/>
                          <a:sym typeface="Arial"/>
                        </a:rPr>
                        <a:t>9</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b="1" u="none" strike="noStrike" cap="none">
                          <a:solidFill>
                            <a:srgbClr val="FF0000"/>
                          </a:solidFill>
                          <a:latin typeface="Arial"/>
                          <a:ea typeface="Arial"/>
                          <a:cs typeface="Arial"/>
                          <a:sym typeface="Arial"/>
                        </a:rPr>
                        <a:t>NSMF</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tc>
                  <a:txBody>
                    <a:bodyPr/>
                    <a:lstStyle/>
                    <a:p>
                      <a:pPr marL="76200" marR="0" lvl="0" indent="0" algn="l" rtl="0">
                        <a:lnSpc>
                          <a:spcPct val="100000"/>
                        </a:lnSpc>
                        <a:spcBef>
                          <a:spcPts val="0"/>
                        </a:spcBef>
                        <a:spcAft>
                          <a:spcPts val="0"/>
                        </a:spcAft>
                        <a:buNone/>
                      </a:pPr>
                      <a:r>
                        <a:rPr lang="en-IN" sz="800" u="none" strike="noStrike" cap="none">
                          <a:latin typeface="Arial"/>
                          <a:ea typeface="Arial"/>
                          <a:cs typeface="Arial"/>
                          <a:sym typeface="Arial"/>
                        </a:rPr>
                        <a:t>0.615</a:t>
                      </a:r>
                      <a:endParaRPr sz="800" u="none" strike="noStrike" cap="none">
                        <a:latin typeface="Arial"/>
                        <a:ea typeface="Arial"/>
                        <a:cs typeface="Arial"/>
                        <a:sym typeface="Arial"/>
                      </a:endParaRPr>
                    </a:p>
                  </a:txBody>
                  <a:tcPr marL="0" marR="0" marT="60400" marB="0">
                    <a:lnL w="9525" cap="flat" cmpd="sng">
                      <a:solidFill>
                        <a:srgbClr val="9E9E9E"/>
                      </a:solidFill>
                      <a:prstDash val="solid"/>
                      <a:round/>
                      <a:headEnd type="none" w="sm" len="sm"/>
                      <a:tailEnd type="none" w="sm" len="sm"/>
                    </a:lnL>
                    <a:lnR w="9525" cap="flat" cmpd="sng">
                      <a:solidFill>
                        <a:srgbClr val="9E9E9E"/>
                      </a:solidFill>
                      <a:prstDash val="solid"/>
                      <a:round/>
                      <a:headEnd type="none" w="sm" len="sm"/>
                      <a:tailEnd type="none" w="sm" len="sm"/>
                    </a:lnR>
                    <a:lnT w="9525" cap="flat" cmpd="sng">
                      <a:solidFill>
                        <a:srgbClr val="9E9E9E"/>
                      </a:solidFill>
                      <a:prstDash val="solid"/>
                      <a:round/>
                      <a:headEnd type="none" w="sm" len="sm"/>
                      <a:tailEnd type="none" w="sm" len="sm"/>
                    </a:lnT>
                    <a:lnB w="9525" cap="flat" cmpd="sng">
                      <a:solidFill>
                        <a:srgbClr val="9E9E9E"/>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317" name="Google Shape;317;g2762e187aa4_1_1272"/>
          <p:cNvSpPr txBox="1"/>
          <p:nvPr/>
        </p:nvSpPr>
        <p:spPr>
          <a:xfrm>
            <a:off x="352797" y="5316449"/>
            <a:ext cx="8532600" cy="149700"/>
          </a:xfrm>
          <a:prstGeom prst="rect">
            <a:avLst/>
          </a:prstGeom>
          <a:noFill/>
          <a:ln>
            <a:noFill/>
          </a:ln>
        </p:spPr>
        <p:txBody>
          <a:bodyPr spcFirstLastPara="1" wrap="square" lIns="0" tIns="10925" rIns="0" bIns="0" anchor="t" anchorCtr="0">
            <a:spAutoFit/>
          </a:bodyPr>
          <a:lstStyle/>
          <a:p>
            <a:pPr marL="12700" lvl="0" indent="0" algn="l" rtl="0">
              <a:lnSpc>
                <a:spcPct val="100000"/>
              </a:lnSpc>
              <a:spcBef>
                <a:spcPts val="0"/>
              </a:spcBef>
              <a:spcAft>
                <a:spcPts val="0"/>
              </a:spcAft>
              <a:buNone/>
            </a:pPr>
            <a:r>
              <a:rPr lang="en-IN" sz="900">
                <a:solidFill>
                  <a:srgbClr val="212121"/>
                </a:solidFill>
                <a:latin typeface="Calibri"/>
                <a:ea typeface="Calibri"/>
                <a:cs typeface="Calibri"/>
                <a:sym typeface="Calibri"/>
              </a:rPr>
              <a:t>Zhou, Guangyan, et al</a:t>
            </a:r>
            <a:r>
              <a:rPr lang="en-IN" sz="900">
                <a:solidFill>
                  <a:srgbClr val="1F1F1F"/>
                </a:solidFill>
                <a:latin typeface="Calibri"/>
                <a:ea typeface="Calibri"/>
                <a:cs typeface="Calibri"/>
                <a:sym typeface="Calibri"/>
              </a:rPr>
              <a:t>"NetworkAnalyst 3.0: a visual analytics platform for comprehensive gene expression profiling and meta-analysis" (2019) Nucleic Acids Research</a:t>
            </a:r>
            <a:endParaRPr sz="900">
              <a:latin typeface="Calibri"/>
              <a:ea typeface="Calibri"/>
              <a:cs typeface="Calibri"/>
              <a:sym typeface="Calibri"/>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1"/>
        <p:cNvGrpSpPr/>
        <p:nvPr/>
      </p:nvGrpSpPr>
      <p:grpSpPr>
        <a:xfrm>
          <a:off x="0" y="0"/>
          <a:ext cx="0" cy="0"/>
          <a:chOff x="0" y="0"/>
          <a:chExt cx="0" cy="0"/>
        </a:xfrm>
      </p:grpSpPr>
      <p:sp>
        <p:nvSpPr>
          <p:cNvPr id="322" name="Google Shape;322;g2762e187aa4_1_1293"/>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323" name="Google Shape;323;g2762e187aa4_1_1293"/>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324" name="Google Shape;324;g2762e187aa4_1_1293"/>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325" name="Google Shape;325;g2762e187aa4_1_1293"/>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326" name="Google Shape;326;g2762e187aa4_1_1293"/>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327" name="Google Shape;327;g2762e187aa4_1_1293"/>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328" name="Google Shape;328;g2762e187aa4_1_1293"/>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15</a:t>
            </a:fld>
            <a:endParaRPr/>
          </a:p>
        </p:txBody>
      </p:sp>
      <p:sp>
        <p:nvSpPr>
          <p:cNvPr id="329" name="Google Shape;329;g2762e187aa4_1_1293"/>
          <p:cNvSpPr txBox="1"/>
          <p:nvPr/>
        </p:nvSpPr>
        <p:spPr>
          <a:xfrm>
            <a:off x="1260875" y="574250"/>
            <a:ext cx="7842600" cy="961200"/>
          </a:xfrm>
          <a:prstGeom prst="rect">
            <a:avLst/>
          </a:prstGeom>
          <a:noFill/>
          <a:ln>
            <a:noFill/>
          </a:ln>
        </p:spPr>
        <p:txBody>
          <a:bodyPr spcFirstLastPara="1" wrap="square" lIns="0" tIns="75400" rIns="0" bIns="0" anchor="t" anchorCtr="0">
            <a:spAutoFit/>
          </a:bodyPr>
          <a:lstStyle/>
          <a:p>
            <a:pPr marL="12700" lvl="0" indent="0" algn="l" rtl="0">
              <a:spcBef>
                <a:spcPts val="0"/>
              </a:spcBef>
              <a:spcAft>
                <a:spcPts val="0"/>
              </a:spcAft>
              <a:buClr>
                <a:schemeClr val="dk1"/>
              </a:buClr>
              <a:buFont typeface="Arial"/>
              <a:buNone/>
            </a:pPr>
            <a:r>
              <a:rPr lang="en-IN" sz="2500" b="1">
                <a:solidFill>
                  <a:srgbClr val="1F2DD3"/>
                </a:solidFill>
              </a:rPr>
              <a:t>Gene regulation by common transcription factors</a:t>
            </a:r>
            <a:endParaRPr sz="2500">
              <a:solidFill>
                <a:schemeClr val="dk1"/>
              </a:solidFill>
            </a:endParaRPr>
          </a:p>
          <a:p>
            <a:pPr marL="0" lvl="0" indent="0" algn="l" rtl="0">
              <a:lnSpc>
                <a:spcPct val="100000"/>
              </a:lnSpc>
              <a:spcBef>
                <a:spcPts val="900"/>
              </a:spcBef>
              <a:spcAft>
                <a:spcPts val="0"/>
              </a:spcAft>
              <a:buNone/>
            </a:pPr>
            <a:endParaRPr sz="2500" b="1">
              <a:solidFill>
                <a:srgbClr val="1F2DD3"/>
              </a:solidFill>
            </a:endParaRPr>
          </a:p>
        </p:txBody>
      </p:sp>
      <p:pic>
        <p:nvPicPr>
          <p:cNvPr id="330" name="Google Shape;330;g2762e187aa4_1_1293"/>
          <p:cNvPicPr preferRelativeResize="0"/>
          <p:nvPr/>
        </p:nvPicPr>
        <p:blipFill rotWithShape="1">
          <a:blip r:embed="rId3">
            <a:alphaModFix/>
          </a:blip>
          <a:srcRect/>
          <a:stretch/>
        </p:blipFill>
        <p:spPr>
          <a:xfrm>
            <a:off x="1482713" y="1952035"/>
            <a:ext cx="2865170" cy="2075351"/>
          </a:xfrm>
          <a:prstGeom prst="rect">
            <a:avLst/>
          </a:prstGeom>
          <a:noFill/>
          <a:ln>
            <a:noFill/>
          </a:ln>
        </p:spPr>
      </p:pic>
      <p:pic>
        <p:nvPicPr>
          <p:cNvPr id="331" name="Google Shape;331;g2762e187aa4_1_1293"/>
          <p:cNvPicPr preferRelativeResize="0"/>
          <p:nvPr/>
        </p:nvPicPr>
        <p:blipFill rotWithShape="1">
          <a:blip r:embed="rId4">
            <a:alphaModFix/>
          </a:blip>
          <a:srcRect/>
          <a:stretch/>
        </p:blipFill>
        <p:spPr>
          <a:xfrm>
            <a:off x="5316963" y="1313854"/>
            <a:ext cx="4301210" cy="3701938"/>
          </a:xfrm>
          <a:prstGeom prst="rect">
            <a:avLst/>
          </a:prstGeom>
          <a:noFill/>
          <a:ln>
            <a:noFill/>
          </a:ln>
        </p:spPr>
      </p:pic>
      <p:sp>
        <p:nvSpPr>
          <p:cNvPr id="332" name="Google Shape;332;g2762e187aa4_1_1293"/>
          <p:cNvSpPr txBox="1"/>
          <p:nvPr/>
        </p:nvSpPr>
        <p:spPr>
          <a:xfrm>
            <a:off x="352810" y="5177917"/>
            <a:ext cx="7360800" cy="149700"/>
          </a:xfrm>
          <a:prstGeom prst="rect">
            <a:avLst/>
          </a:prstGeom>
          <a:noFill/>
          <a:ln>
            <a:noFill/>
          </a:ln>
        </p:spPr>
        <p:txBody>
          <a:bodyPr spcFirstLastPara="1" wrap="square" lIns="0" tIns="10925" rIns="0" bIns="0" anchor="t" anchorCtr="0">
            <a:spAutoFit/>
          </a:bodyPr>
          <a:lstStyle/>
          <a:p>
            <a:pPr marL="12700" lvl="0" indent="0" algn="l" rtl="0">
              <a:lnSpc>
                <a:spcPct val="100000"/>
              </a:lnSpc>
              <a:spcBef>
                <a:spcPts val="0"/>
              </a:spcBef>
              <a:spcAft>
                <a:spcPts val="0"/>
              </a:spcAft>
              <a:buNone/>
            </a:pPr>
            <a:r>
              <a:rPr lang="en-IN" sz="900">
                <a:solidFill>
                  <a:srgbClr val="333333"/>
                </a:solidFill>
                <a:latin typeface="Calibri"/>
                <a:ea typeface="Calibri"/>
                <a:cs typeface="Calibri"/>
                <a:sym typeface="Calibri"/>
              </a:rPr>
              <a:t>Zenz, R., Eferl, R., Scheinecker, C. </a:t>
            </a:r>
            <a:r>
              <a:rPr lang="en-IN" sz="900" i="1">
                <a:solidFill>
                  <a:srgbClr val="333333"/>
                </a:solidFill>
                <a:latin typeface="Calibri"/>
                <a:ea typeface="Calibri"/>
                <a:cs typeface="Calibri"/>
                <a:sym typeface="Calibri"/>
              </a:rPr>
              <a:t>et al. </a:t>
            </a:r>
            <a:r>
              <a:rPr lang="en-IN" sz="900">
                <a:solidFill>
                  <a:srgbClr val="333333"/>
                </a:solidFill>
                <a:latin typeface="Calibri"/>
                <a:ea typeface="Calibri"/>
                <a:cs typeface="Calibri"/>
                <a:sym typeface="Calibri"/>
              </a:rPr>
              <a:t>Activator protein 1 (Fos/Jun) functions in inflammatory bone and skin disease. (2008) </a:t>
            </a:r>
            <a:r>
              <a:rPr lang="en-IN" sz="900" i="1">
                <a:solidFill>
                  <a:srgbClr val="333333"/>
                </a:solidFill>
                <a:latin typeface="Calibri"/>
                <a:ea typeface="Calibri"/>
                <a:cs typeface="Calibri"/>
                <a:sym typeface="Calibri"/>
              </a:rPr>
              <a:t>Arthritis Res Ther</a:t>
            </a:r>
            <a:endParaRPr sz="900">
              <a:latin typeface="Calibri"/>
              <a:ea typeface="Calibri"/>
              <a:cs typeface="Calibri"/>
              <a:sym typeface="Calibri"/>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6"/>
        <p:cNvGrpSpPr/>
        <p:nvPr/>
      </p:nvGrpSpPr>
      <p:grpSpPr>
        <a:xfrm>
          <a:off x="0" y="0"/>
          <a:ext cx="0" cy="0"/>
          <a:chOff x="0" y="0"/>
          <a:chExt cx="0" cy="0"/>
        </a:xfrm>
      </p:grpSpPr>
      <p:sp>
        <p:nvSpPr>
          <p:cNvPr id="337" name="Google Shape;337;g2762e187aa4_1_137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338" name="Google Shape;338;g2762e187aa4_1_137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339" name="Google Shape;339;g2762e187aa4_1_1378"/>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CCCCCC"/>
              </a:solidFill>
              <a:latin typeface="Arial"/>
              <a:ea typeface="Arial"/>
              <a:cs typeface="Arial"/>
              <a:sym typeface="Arial"/>
            </a:endParaRPr>
          </a:p>
        </p:txBody>
      </p:sp>
      <p:sp>
        <p:nvSpPr>
          <p:cNvPr id="340" name="Google Shape;340;g2762e187aa4_1_137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341" name="Google Shape;341;g2762e187aa4_1_137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CCCCCC"/>
              </a:solidFill>
              <a:latin typeface="Arial"/>
              <a:ea typeface="Arial"/>
              <a:cs typeface="Arial"/>
              <a:sym typeface="Arial"/>
            </a:endParaRPr>
          </a:p>
        </p:txBody>
      </p:sp>
      <p:sp>
        <p:nvSpPr>
          <p:cNvPr id="342" name="Google Shape;342;g2762e187aa4_1_137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Future Work</a:t>
            </a:r>
            <a:endParaRPr sz="1600" b="0" i="0" u="none" strike="noStrike" cap="none">
              <a:solidFill>
                <a:srgbClr val="666666"/>
              </a:solidFill>
              <a:latin typeface="Arial"/>
              <a:ea typeface="Arial"/>
              <a:cs typeface="Arial"/>
              <a:sym typeface="Arial"/>
            </a:endParaRPr>
          </a:p>
        </p:txBody>
      </p:sp>
      <p:sp>
        <p:nvSpPr>
          <p:cNvPr id="343" name="Google Shape;343;g2762e187aa4_1_1378"/>
          <p:cNvSpPr/>
          <p:nvPr/>
        </p:nvSpPr>
        <p:spPr>
          <a:xfrm>
            <a:off x="932900" y="588000"/>
            <a:ext cx="6562500" cy="488400"/>
          </a:xfrm>
          <a:prstGeom prst="rect">
            <a:avLst/>
          </a:prstGeom>
          <a:noFill/>
          <a:ln>
            <a:noFill/>
          </a:ln>
        </p:spPr>
        <p:txBody>
          <a:bodyPr spcFirstLastPara="1" wrap="square" lIns="0" tIns="12225" rIns="0"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Future Work</a:t>
            </a: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1100"/>
              <a:buFont typeface="Arial"/>
              <a:buNone/>
            </a:pP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2800"/>
              <a:buFont typeface="Arial"/>
              <a:buNone/>
            </a:pPr>
            <a:endParaRPr sz="2800" b="1" i="0" u="none" strike="noStrike" cap="none">
              <a:solidFill>
                <a:srgbClr val="1F2ED4"/>
              </a:solidFill>
              <a:latin typeface="Arial"/>
              <a:ea typeface="Arial"/>
              <a:cs typeface="Arial"/>
              <a:sym typeface="Arial"/>
            </a:endParaRPr>
          </a:p>
        </p:txBody>
      </p:sp>
      <p:sp>
        <p:nvSpPr>
          <p:cNvPr id="344" name="Google Shape;344;g2762e187aa4_1_137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16</a:t>
            </a:fld>
            <a:endParaRPr/>
          </a:p>
        </p:txBody>
      </p:sp>
      <p:cxnSp>
        <p:nvCxnSpPr>
          <p:cNvPr id="345" name="Google Shape;345;g2762e187aa4_1_1378"/>
          <p:cNvCxnSpPr/>
          <p:nvPr/>
        </p:nvCxnSpPr>
        <p:spPr>
          <a:xfrm>
            <a:off x="2835938" y="3008462"/>
            <a:ext cx="1034400" cy="10200"/>
          </a:xfrm>
          <a:prstGeom prst="straightConnector1">
            <a:avLst/>
          </a:prstGeom>
          <a:noFill/>
          <a:ln w="19050" cap="flat" cmpd="sng">
            <a:solidFill>
              <a:srgbClr val="1F2ED4"/>
            </a:solidFill>
            <a:prstDash val="dash"/>
            <a:round/>
            <a:headEnd type="none" w="med" len="med"/>
            <a:tailEnd type="triangle" w="med" len="med"/>
          </a:ln>
        </p:spPr>
      </p:cxnSp>
      <p:pic>
        <p:nvPicPr>
          <p:cNvPr id="346" name="Google Shape;346;g2762e187aa4_1_1378"/>
          <p:cNvPicPr preferRelativeResize="0"/>
          <p:nvPr/>
        </p:nvPicPr>
        <p:blipFill>
          <a:blip r:embed="rId3">
            <a:alphaModFix/>
          </a:blip>
          <a:stretch>
            <a:fillRect/>
          </a:stretch>
        </p:blipFill>
        <p:spPr>
          <a:xfrm>
            <a:off x="4046463" y="1824375"/>
            <a:ext cx="2525850" cy="2126749"/>
          </a:xfrm>
          <a:prstGeom prst="rect">
            <a:avLst/>
          </a:prstGeom>
          <a:noFill/>
          <a:ln>
            <a:noFill/>
          </a:ln>
        </p:spPr>
      </p:pic>
      <p:sp>
        <p:nvSpPr>
          <p:cNvPr id="347" name="Google Shape;347;g2762e187aa4_1_1378"/>
          <p:cNvSpPr txBox="1"/>
          <p:nvPr/>
        </p:nvSpPr>
        <p:spPr>
          <a:xfrm>
            <a:off x="6724075" y="2640788"/>
            <a:ext cx="3000000" cy="1031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100">
                <a:solidFill>
                  <a:schemeClr val="dk1"/>
                </a:solidFill>
              </a:rPr>
              <a:t>Housekeeping genes have been defined as genes that are </a:t>
            </a:r>
            <a:r>
              <a:rPr lang="en-IN" sz="1100" b="1">
                <a:solidFill>
                  <a:schemeClr val="dk1"/>
                </a:solidFill>
              </a:rPr>
              <a:t>consistently expressed</a:t>
            </a:r>
            <a:r>
              <a:rPr lang="en-IN" sz="1100">
                <a:solidFill>
                  <a:schemeClr val="dk1"/>
                </a:solidFill>
              </a:rPr>
              <a:t> across tissues, essential, carrying out cellular maintenance, and </a:t>
            </a:r>
            <a:r>
              <a:rPr lang="en-IN" sz="1100" b="1">
                <a:solidFill>
                  <a:schemeClr val="dk1"/>
                </a:solidFill>
              </a:rPr>
              <a:t>conserved</a:t>
            </a:r>
            <a:r>
              <a:rPr lang="en-IN" sz="1100">
                <a:solidFill>
                  <a:schemeClr val="dk1"/>
                </a:solidFill>
              </a:rPr>
              <a:t> across species.</a:t>
            </a:r>
            <a:endParaRPr/>
          </a:p>
        </p:txBody>
      </p:sp>
      <p:sp>
        <p:nvSpPr>
          <p:cNvPr id="348" name="Google Shape;348;g2762e187aa4_1_1378"/>
          <p:cNvSpPr txBox="1"/>
          <p:nvPr/>
        </p:nvSpPr>
        <p:spPr>
          <a:xfrm>
            <a:off x="275597" y="5378768"/>
            <a:ext cx="3817800" cy="149700"/>
          </a:xfrm>
          <a:prstGeom prst="rect">
            <a:avLst/>
          </a:prstGeom>
          <a:noFill/>
          <a:ln>
            <a:noFill/>
          </a:ln>
        </p:spPr>
        <p:txBody>
          <a:bodyPr spcFirstLastPara="1" wrap="square" lIns="0" tIns="10925" rIns="0" bIns="0" anchor="t" anchorCtr="0">
            <a:spAutoFit/>
          </a:bodyPr>
          <a:lstStyle/>
          <a:p>
            <a:pPr marL="0" lvl="0" indent="0" algn="l" rtl="0">
              <a:lnSpc>
                <a:spcPct val="100000"/>
              </a:lnSpc>
              <a:spcBef>
                <a:spcPts val="0"/>
              </a:spcBef>
              <a:spcAft>
                <a:spcPts val="0"/>
              </a:spcAft>
              <a:buNone/>
            </a:pPr>
            <a:r>
              <a:rPr lang="en-IN" sz="900">
                <a:latin typeface="Calibri"/>
                <a:ea typeface="Calibri"/>
                <a:cs typeface="Calibri"/>
                <a:sym typeface="Calibri"/>
              </a:rPr>
              <a:t>Eisenberg, Eli, and Erez Y. Levanon.(2013)</a:t>
            </a:r>
            <a:r>
              <a:rPr lang="en-IN" sz="900">
                <a:solidFill>
                  <a:schemeClr val="dk1"/>
                </a:solidFill>
                <a:latin typeface="Calibri"/>
                <a:ea typeface="Calibri"/>
                <a:cs typeface="Calibri"/>
                <a:sym typeface="Calibri"/>
              </a:rPr>
              <a:t> </a:t>
            </a:r>
            <a:r>
              <a:rPr lang="en-IN" sz="900" i="1">
                <a:solidFill>
                  <a:schemeClr val="dk1"/>
                </a:solidFill>
                <a:latin typeface="Calibri"/>
                <a:ea typeface="Calibri"/>
                <a:cs typeface="Calibri"/>
                <a:sym typeface="Calibri"/>
              </a:rPr>
              <a:t>TRENDS in Genetics </a:t>
            </a:r>
            <a:endParaRPr sz="900" i="1">
              <a:latin typeface="Calibri"/>
              <a:ea typeface="Calibri"/>
              <a:cs typeface="Calibri"/>
              <a:sym typeface="Calibri"/>
            </a:endParaRPr>
          </a:p>
        </p:txBody>
      </p:sp>
      <p:sp>
        <p:nvSpPr>
          <p:cNvPr id="349" name="Google Shape;349;g2762e187aa4_1_1378"/>
          <p:cNvSpPr txBox="1"/>
          <p:nvPr/>
        </p:nvSpPr>
        <p:spPr>
          <a:xfrm>
            <a:off x="8386775" y="2696975"/>
            <a:ext cx="11625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50" name="Google Shape;350;g2762e187aa4_1_1378"/>
          <p:cNvSpPr txBox="1"/>
          <p:nvPr/>
        </p:nvSpPr>
        <p:spPr>
          <a:xfrm>
            <a:off x="297650" y="1324813"/>
            <a:ext cx="3773700" cy="434100"/>
          </a:xfrm>
          <a:prstGeom prst="rect">
            <a:avLst/>
          </a:prstGeom>
          <a:noFill/>
          <a:ln>
            <a:noFill/>
          </a:ln>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eriod"/>
            </a:pPr>
            <a:r>
              <a:rPr lang="en-IN" b="1"/>
              <a:t>Housekeeping genes</a:t>
            </a:r>
            <a:endParaRPr b="1"/>
          </a:p>
        </p:txBody>
      </p:sp>
      <p:pic>
        <p:nvPicPr>
          <p:cNvPr id="351" name="Google Shape;351;g2762e187aa4_1_1378"/>
          <p:cNvPicPr preferRelativeResize="0"/>
          <p:nvPr/>
        </p:nvPicPr>
        <p:blipFill rotWithShape="1">
          <a:blip r:embed="rId4">
            <a:alphaModFix/>
          </a:blip>
          <a:srcRect t="9159" b="23883"/>
          <a:stretch/>
        </p:blipFill>
        <p:spPr>
          <a:xfrm>
            <a:off x="187225" y="2472164"/>
            <a:ext cx="2525825" cy="957734"/>
          </a:xfrm>
          <a:prstGeom prst="rect">
            <a:avLst/>
          </a:prstGeom>
          <a:noFill/>
          <a:ln>
            <a:noFill/>
          </a:ln>
        </p:spPr>
      </p:pic>
      <p:sp>
        <p:nvSpPr>
          <p:cNvPr id="352" name="Google Shape;352;g2762e187aa4_1_1378"/>
          <p:cNvSpPr txBox="1"/>
          <p:nvPr/>
        </p:nvSpPr>
        <p:spPr>
          <a:xfrm>
            <a:off x="3982075" y="4143150"/>
            <a:ext cx="2742000" cy="2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200"/>
              <a:t>Work in progress by </a:t>
            </a:r>
            <a:r>
              <a:rPr lang="en-IN" sz="1200" b="1"/>
              <a:t>Daksh</a:t>
            </a:r>
            <a:endParaRPr sz="12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47"/>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g2762e187aa4_1_139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358" name="Google Shape;358;g2762e187aa4_1_139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359" name="Google Shape;359;g2762e187aa4_1_1398"/>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CCCCCC"/>
              </a:solidFill>
              <a:latin typeface="Arial"/>
              <a:ea typeface="Arial"/>
              <a:cs typeface="Arial"/>
              <a:sym typeface="Arial"/>
            </a:endParaRPr>
          </a:p>
        </p:txBody>
      </p:sp>
      <p:sp>
        <p:nvSpPr>
          <p:cNvPr id="360" name="Google Shape;360;g2762e187aa4_1_139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361" name="Google Shape;361;g2762e187aa4_1_139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CCCCCC"/>
              </a:solidFill>
              <a:latin typeface="Arial"/>
              <a:ea typeface="Arial"/>
              <a:cs typeface="Arial"/>
              <a:sym typeface="Arial"/>
            </a:endParaRPr>
          </a:p>
        </p:txBody>
      </p:sp>
      <p:sp>
        <p:nvSpPr>
          <p:cNvPr id="362" name="Google Shape;362;g2762e187aa4_1_139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Future Work</a:t>
            </a:r>
            <a:endParaRPr sz="1600" b="0" i="0" u="none" strike="noStrike" cap="none">
              <a:solidFill>
                <a:srgbClr val="666666"/>
              </a:solidFill>
              <a:latin typeface="Arial"/>
              <a:ea typeface="Arial"/>
              <a:cs typeface="Arial"/>
              <a:sym typeface="Arial"/>
            </a:endParaRPr>
          </a:p>
        </p:txBody>
      </p:sp>
      <p:sp>
        <p:nvSpPr>
          <p:cNvPr id="363" name="Google Shape;363;g2762e187aa4_1_1398"/>
          <p:cNvSpPr/>
          <p:nvPr/>
        </p:nvSpPr>
        <p:spPr>
          <a:xfrm>
            <a:off x="932900" y="588000"/>
            <a:ext cx="6562500" cy="488400"/>
          </a:xfrm>
          <a:prstGeom prst="rect">
            <a:avLst/>
          </a:prstGeom>
          <a:noFill/>
          <a:ln>
            <a:noFill/>
          </a:ln>
        </p:spPr>
        <p:txBody>
          <a:bodyPr spcFirstLastPara="1" wrap="square" lIns="0" tIns="12225" rIns="0"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Future Work</a:t>
            </a: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1100"/>
              <a:buFont typeface="Arial"/>
              <a:buNone/>
            </a:pP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2800"/>
              <a:buFont typeface="Arial"/>
              <a:buNone/>
            </a:pPr>
            <a:endParaRPr sz="2800" b="1" i="0" u="none" strike="noStrike" cap="none">
              <a:solidFill>
                <a:srgbClr val="1F2ED4"/>
              </a:solidFill>
              <a:latin typeface="Arial"/>
              <a:ea typeface="Arial"/>
              <a:cs typeface="Arial"/>
              <a:sym typeface="Arial"/>
            </a:endParaRPr>
          </a:p>
        </p:txBody>
      </p:sp>
      <p:sp>
        <p:nvSpPr>
          <p:cNvPr id="364" name="Google Shape;364;g2762e187aa4_1_139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17</a:t>
            </a:fld>
            <a:endParaRPr/>
          </a:p>
        </p:txBody>
      </p:sp>
      <p:sp>
        <p:nvSpPr>
          <p:cNvPr id="365" name="Google Shape;365;g2762e187aa4_1_1398"/>
          <p:cNvSpPr txBox="1"/>
          <p:nvPr/>
        </p:nvSpPr>
        <p:spPr>
          <a:xfrm>
            <a:off x="8386775" y="2696975"/>
            <a:ext cx="11625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6" name="Google Shape;366;g2762e187aa4_1_1398"/>
          <p:cNvSpPr txBox="1"/>
          <p:nvPr/>
        </p:nvSpPr>
        <p:spPr>
          <a:xfrm>
            <a:off x="297650" y="1324813"/>
            <a:ext cx="3773700" cy="4341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b="1"/>
              <a:t>2.   Gene regulatory network</a:t>
            </a:r>
            <a:endParaRPr b="1"/>
          </a:p>
        </p:txBody>
      </p:sp>
      <p:pic>
        <p:nvPicPr>
          <p:cNvPr id="367" name="Google Shape;367;g2762e187aa4_1_1398"/>
          <p:cNvPicPr preferRelativeResize="0"/>
          <p:nvPr/>
        </p:nvPicPr>
        <p:blipFill rotWithShape="1">
          <a:blip r:embed="rId3">
            <a:alphaModFix/>
          </a:blip>
          <a:srcRect t="9159" b="23883"/>
          <a:stretch/>
        </p:blipFill>
        <p:spPr>
          <a:xfrm>
            <a:off x="187225" y="2472164"/>
            <a:ext cx="2525825" cy="957734"/>
          </a:xfrm>
          <a:prstGeom prst="rect">
            <a:avLst/>
          </a:prstGeom>
          <a:noFill/>
          <a:ln>
            <a:noFill/>
          </a:ln>
        </p:spPr>
      </p:pic>
      <p:pic>
        <p:nvPicPr>
          <p:cNvPr id="368" name="Google Shape;368;g2762e187aa4_1_1398"/>
          <p:cNvPicPr preferRelativeResize="0"/>
          <p:nvPr/>
        </p:nvPicPr>
        <p:blipFill rotWithShape="1">
          <a:blip r:embed="rId4">
            <a:alphaModFix/>
          </a:blip>
          <a:srcRect t="7502" r="56115" b="4847"/>
          <a:stretch/>
        </p:blipFill>
        <p:spPr>
          <a:xfrm>
            <a:off x="3441813" y="1641850"/>
            <a:ext cx="3238377" cy="2161176"/>
          </a:xfrm>
          <a:prstGeom prst="rect">
            <a:avLst/>
          </a:prstGeom>
          <a:noFill/>
          <a:ln>
            <a:noFill/>
          </a:ln>
        </p:spPr>
      </p:pic>
      <p:pic>
        <p:nvPicPr>
          <p:cNvPr id="369" name="Google Shape;369;g2762e187aa4_1_1398"/>
          <p:cNvPicPr preferRelativeResize="0"/>
          <p:nvPr/>
        </p:nvPicPr>
        <p:blipFill rotWithShape="1">
          <a:blip r:embed="rId4">
            <a:alphaModFix/>
          </a:blip>
          <a:srcRect l="71137" t="21464" r="5122" b="7462"/>
          <a:stretch/>
        </p:blipFill>
        <p:spPr>
          <a:xfrm>
            <a:off x="7023450" y="1459011"/>
            <a:ext cx="2525825" cy="2526865"/>
          </a:xfrm>
          <a:prstGeom prst="rect">
            <a:avLst/>
          </a:prstGeom>
          <a:noFill/>
          <a:ln>
            <a:noFill/>
          </a:ln>
        </p:spPr>
      </p:pic>
      <p:cxnSp>
        <p:nvCxnSpPr>
          <p:cNvPr id="370" name="Google Shape;370;g2762e187aa4_1_1398"/>
          <p:cNvCxnSpPr>
            <a:endCxn id="369" idx="0"/>
          </p:cNvCxnSpPr>
          <p:nvPr/>
        </p:nvCxnSpPr>
        <p:spPr>
          <a:xfrm rot="10800000" flipH="1">
            <a:off x="5981762" y="1459011"/>
            <a:ext cx="2304600" cy="281700"/>
          </a:xfrm>
          <a:prstGeom prst="curvedConnector4">
            <a:avLst>
              <a:gd name="adj1" fmla="val 22600"/>
              <a:gd name="adj2" fmla="val 184531"/>
            </a:avLst>
          </a:prstGeom>
          <a:noFill/>
          <a:ln w="9525" cap="flat" cmpd="sng">
            <a:solidFill>
              <a:srgbClr val="1F2ED4"/>
            </a:solidFill>
            <a:prstDash val="dash"/>
            <a:round/>
            <a:headEnd type="none" w="med" len="med"/>
            <a:tailEnd type="triangle" w="med" len="med"/>
          </a:ln>
        </p:spPr>
      </p:cxnSp>
      <p:cxnSp>
        <p:nvCxnSpPr>
          <p:cNvPr id="371" name="Google Shape;371;g2762e187aa4_1_1398"/>
          <p:cNvCxnSpPr/>
          <p:nvPr/>
        </p:nvCxnSpPr>
        <p:spPr>
          <a:xfrm>
            <a:off x="2635788" y="3008462"/>
            <a:ext cx="1034400" cy="10200"/>
          </a:xfrm>
          <a:prstGeom prst="straightConnector1">
            <a:avLst/>
          </a:prstGeom>
          <a:noFill/>
          <a:ln w="19050" cap="flat" cmpd="sng">
            <a:solidFill>
              <a:srgbClr val="1F2ED4"/>
            </a:solidFill>
            <a:prstDash val="dash"/>
            <a:round/>
            <a:headEnd type="none" w="med" len="med"/>
            <a:tailEnd type="triangle" w="med" len="med"/>
          </a:ln>
        </p:spPr>
      </p:cxnSp>
      <p:sp>
        <p:nvSpPr>
          <p:cNvPr id="372" name="Google Shape;372;g2762e187aa4_1_1398"/>
          <p:cNvSpPr txBox="1"/>
          <p:nvPr/>
        </p:nvSpPr>
        <p:spPr>
          <a:xfrm>
            <a:off x="235525" y="4713075"/>
            <a:ext cx="8763600" cy="957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b="1"/>
          </a:p>
          <a:p>
            <a:pPr marL="0" lvl="0" indent="0" algn="l" rtl="0">
              <a:spcBef>
                <a:spcPts val="0"/>
              </a:spcBef>
              <a:spcAft>
                <a:spcPts val="0"/>
              </a:spcAft>
              <a:buNone/>
            </a:pPr>
            <a:r>
              <a:rPr lang="en-IN" b="1"/>
              <a:t>3. Shortlist gene candidates for experimental validation:  </a:t>
            </a:r>
            <a:r>
              <a:rPr lang="en-IN"/>
              <a:t>In collaboration with</a:t>
            </a:r>
            <a:r>
              <a:rPr lang="en-IN" b="1"/>
              <a:t> Dr. Kundan Sengupta</a:t>
            </a:r>
            <a:endParaRPr b="1"/>
          </a:p>
        </p:txBody>
      </p:sp>
      <p:sp>
        <p:nvSpPr>
          <p:cNvPr id="373" name="Google Shape;373;g2762e187aa4_1_1398"/>
          <p:cNvSpPr txBox="1"/>
          <p:nvPr/>
        </p:nvSpPr>
        <p:spPr>
          <a:xfrm>
            <a:off x="6952925" y="3985875"/>
            <a:ext cx="2960100" cy="957600"/>
          </a:xfrm>
          <a:prstGeom prst="rect">
            <a:avLst/>
          </a:prstGeom>
          <a:noFill/>
          <a:ln w="9525" cap="flat" cmpd="sng">
            <a:solidFill>
              <a:srgbClr val="1F2ED4"/>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r>
              <a:rPr lang="en-IN" b="1">
                <a:solidFill>
                  <a:srgbClr val="1F2ED4"/>
                </a:solidFill>
              </a:rPr>
              <a:t>Network will include GO terms:</a:t>
            </a:r>
            <a:endParaRPr b="1">
              <a:solidFill>
                <a:srgbClr val="1F2ED4"/>
              </a:solidFill>
            </a:endParaRPr>
          </a:p>
          <a:p>
            <a:pPr marL="457200" lvl="0" indent="-298450" algn="l" rtl="0">
              <a:spcBef>
                <a:spcPts val="0"/>
              </a:spcBef>
              <a:spcAft>
                <a:spcPts val="0"/>
              </a:spcAft>
              <a:buClr>
                <a:srgbClr val="1F2ED4"/>
              </a:buClr>
              <a:buSzPts val="1100"/>
              <a:buChar char="●"/>
            </a:pPr>
            <a:r>
              <a:rPr lang="en-IN" sz="1100" b="1">
                <a:solidFill>
                  <a:srgbClr val="1F2ED4"/>
                </a:solidFill>
              </a:rPr>
              <a:t>Molecular function</a:t>
            </a:r>
            <a:endParaRPr sz="1100" b="1">
              <a:solidFill>
                <a:srgbClr val="1F2ED4"/>
              </a:solidFill>
            </a:endParaRPr>
          </a:p>
          <a:p>
            <a:pPr marL="457200" lvl="0" indent="-298450" algn="l" rtl="0">
              <a:spcBef>
                <a:spcPts val="0"/>
              </a:spcBef>
              <a:spcAft>
                <a:spcPts val="0"/>
              </a:spcAft>
              <a:buClr>
                <a:srgbClr val="1F2ED4"/>
              </a:buClr>
              <a:buSzPts val="1100"/>
              <a:buChar char="●"/>
            </a:pPr>
            <a:r>
              <a:rPr lang="en-IN" sz="1100" b="1">
                <a:solidFill>
                  <a:srgbClr val="1F2ED4"/>
                </a:solidFill>
              </a:rPr>
              <a:t>Biological process</a:t>
            </a:r>
            <a:endParaRPr sz="1100" b="1">
              <a:solidFill>
                <a:srgbClr val="1F2ED4"/>
              </a:solidFill>
            </a:endParaRPr>
          </a:p>
          <a:p>
            <a:pPr marL="457200" lvl="0" indent="-298450" algn="l" rtl="0">
              <a:spcBef>
                <a:spcPts val="0"/>
              </a:spcBef>
              <a:spcAft>
                <a:spcPts val="0"/>
              </a:spcAft>
              <a:buClr>
                <a:srgbClr val="1F2ED4"/>
              </a:buClr>
              <a:buSzPts val="1100"/>
              <a:buChar char="●"/>
            </a:pPr>
            <a:r>
              <a:rPr lang="en-IN" sz="1100" b="1">
                <a:solidFill>
                  <a:srgbClr val="1F2ED4"/>
                </a:solidFill>
              </a:rPr>
              <a:t>Cellular component</a:t>
            </a:r>
            <a:endParaRPr b="1">
              <a:solidFill>
                <a:srgbClr val="1F2ED4"/>
              </a:solidFill>
            </a:endParaRPr>
          </a:p>
        </p:txBody>
      </p:sp>
      <p:sp>
        <p:nvSpPr>
          <p:cNvPr id="374" name="Google Shape;374;g2762e187aa4_1_1398"/>
          <p:cNvSpPr txBox="1"/>
          <p:nvPr/>
        </p:nvSpPr>
        <p:spPr>
          <a:xfrm>
            <a:off x="3527800" y="4206050"/>
            <a:ext cx="3238500" cy="2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200"/>
              <a:t>Work in progress by </a:t>
            </a:r>
            <a:r>
              <a:rPr lang="en-IN" sz="1200" b="1"/>
              <a:t>Ajinkya &amp; Saksham</a:t>
            </a:r>
            <a:endParaRPr sz="12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7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73"/>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7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78"/>
        <p:cNvGrpSpPr/>
        <p:nvPr/>
      </p:nvGrpSpPr>
      <p:grpSpPr>
        <a:xfrm>
          <a:off x="0" y="0"/>
          <a:ext cx="0" cy="0"/>
          <a:chOff x="0" y="0"/>
          <a:chExt cx="0" cy="0"/>
        </a:xfrm>
      </p:grpSpPr>
      <p:sp>
        <p:nvSpPr>
          <p:cNvPr id="379" name="Google Shape;379;g2762e187aa4_1_134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380" name="Google Shape;380;g2762e187aa4_1_134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381" name="Google Shape;381;g2762e187aa4_1_1348"/>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CCCCCC"/>
              </a:solidFill>
              <a:latin typeface="Arial"/>
              <a:ea typeface="Arial"/>
              <a:cs typeface="Arial"/>
              <a:sym typeface="Arial"/>
            </a:endParaRPr>
          </a:p>
        </p:txBody>
      </p:sp>
      <p:sp>
        <p:nvSpPr>
          <p:cNvPr id="382" name="Google Shape;382;g2762e187aa4_1_134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383" name="Google Shape;383;g2762e187aa4_1_134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CCCCCC"/>
              </a:solidFill>
              <a:latin typeface="Arial"/>
              <a:ea typeface="Arial"/>
              <a:cs typeface="Arial"/>
              <a:sym typeface="Arial"/>
            </a:endParaRPr>
          </a:p>
        </p:txBody>
      </p:sp>
      <p:sp>
        <p:nvSpPr>
          <p:cNvPr id="384" name="Google Shape;384;g2762e187aa4_1_134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Future Work</a:t>
            </a:r>
            <a:endParaRPr sz="1600" b="0" i="0" u="none" strike="noStrike" cap="none">
              <a:solidFill>
                <a:srgbClr val="666666"/>
              </a:solidFill>
              <a:latin typeface="Arial"/>
              <a:ea typeface="Arial"/>
              <a:cs typeface="Arial"/>
              <a:sym typeface="Arial"/>
            </a:endParaRPr>
          </a:p>
        </p:txBody>
      </p:sp>
      <p:sp>
        <p:nvSpPr>
          <p:cNvPr id="385" name="Google Shape;385;g2762e187aa4_1_1348"/>
          <p:cNvSpPr/>
          <p:nvPr/>
        </p:nvSpPr>
        <p:spPr>
          <a:xfrm>
            <a:off x="932900" y="588000"/>
            <a:ext cx="6562500" cy="488400"/>
          </a:xfrm>
          <a:prstGeom prst="rect">
            <a:avLst/>
          </a:prstGeom>
          <a:noFill/>
          <a:ln>
            <a:noFill/>
          </a:ln>
        </p:spPr>
        <p:txBody>
          <a:bodyPr spcFirstLastPara="1" wrap="square" lIns="0" tIns="12225" rIns="0"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Future Work</a:t>
            </a: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1100"/>
              <a:buFont typeface="Arial"/>
              <a:buNone/>
            </a:pP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2800"/>
              <a:buFont typeface="Arial"/>
              <a:buNone/>
            </a:pPr>
            <a:endParaRPr sz="2800" b="1" i="0" u="none" strike="noStrike" cap="none">
              <a:solidFill>
                <a:srgbClr val="1F2ED4"/>
              </a:solidFill>
              <a:latin typeface="Arial"/>
              <a:ea typeface="Arial"/>
              <a:cs typeface="Arial"/>
              <a:sym typeface="Arial"/>
            </a:endParaRPr>
          </a:p>
        </p:txBody>
      </p:sp>
      <p:sp>
        <p:nvSpPr>
          <p:cNvPr id="386" name="Google Shape;386;g2762e187aa4_1_134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18</a:t>
            </a:fld>
            <a:endParaRPr/>
          </a:p>
        </p:txBody>
      </p:sp>
      <p:cxnSp>
        <p:nvCxnSpPr>
          <p:cNvPr id="387" name="Google Shape;387;g2762e187aa4_1_1348"/>
          <p:cNvCxnSpPr/>
          <p:nvPr/>
        </p:nvCxnSpPr>
        <p:spPr>
          <a:xfrm>
            <a:off x="2536801" y="3026212"/>
            <a:ext cx="534300" cy="10200"/>
          </a:xfrm>
          <a:prstGeom prst="straightConnector1">
            <a:avLst/>
          </a:prstGeom>
          <a:noFill/>
          <a:ln w="19050" cap="flat" cmpd="sng">
            <a:solidFill>
              <a:srgbClr val="1F1F1F"/>
            </a:solidFill>
            <a:prstDash val="dash"/>
            <a:round/>
            <a:headEnd type="none" w="med" len="med"/>
            <a:tailEnd type="triangle" w="med" len="med"/>
          </a:ln>
        </p:spPr>
      </p:cxnSp>
      <p:sp>
        <p:nvSpPr>
          <p:cNvPr id="388" name="Google Shape;388;g2762e187aa4_1_1348"/>
          <p:cNvSpPr txBox="1"/>
          <p:nvPr/>
        </p:nvSpPr>
        <p:spPr>
          <a:xfrm>
            <a:off x="275597" y="5378768"/>
            <a:ext cx="3817800" cy="149700"/>
          </a:xfrm>
          <a:prstGeom prst="rect">
            <a:avLst/>
          </a:prstGeom>
          <a:noFill/>
          <a:ln>
            <a:noFill/>
          </a:ln>
        </p:spPr>
        <p:txBody>
          <a:bodyPr spcFirstLastPara="1" wrap="square" lIns="0" tIns="10925" rIns="0" bIns="0" anchor="t" anchorCtr="0">
            <a:spAutoFit/>
          </a:bodyPr>
          <a:lstStyle/>
          <a:p>
            <a:pPr marL="0" lvl="0" indent="0" algn="l" rtl="0">
              <a:lnSpc>
                <a:spcPct val="100000"/>
              </a:lnSpc>
              <a:spcBef>
                <a:spcPts val="0"/>
              </a:spcBef>
              <a:spcAft>
                <a:spcPts val="0"/>
              </a:spcAft>
              <a:buNone/>
            </a:pPr>
            <a:r>
              <a:rPr lang="en-IN" sz="900">
                <a:latin typeface="Calibri"/>
                <a:ea typeface="Calibri"/>
                <a:cs typeface="Calibri"/>
                <a:sym typeface="Calibri"/>
              </a:rPr>
              <a:t>https://sapac.illumina.com/techniques/sequencing/dna-sequencing/l</a:t>
            </a:r>
            <a:r>
              <a:rPr lang="en-IN" sz="900" i="1">
                <a:solidFill>
                  <a:schemeClr val="dk1"/>
                </a:solidFill>
                <a:latin typeface="Calibri"/>
                <a:ea typeface="Calibri"/>
                <a:cs typeface="Calibri"/>
                <a:sym typeface="Calibri"/>
              </a:rPr>
              <a:t> </a:t>
            </a:r>
            <a:endParaRPr sz="900" i="1">
              <a:latin typeface="Calibri"/>
              <a:ea typeface="Calibri"/>
              <a:cs typeface="Calibri"/>
              <a:sym typeface="Calibri"/>
            </a:endParaRPr>
          </a:p>
        </p:txBody>
      </p:sp>
      <p:pic>
        <p:nvPicPr>
          <p:cNvPr id="389" name="Google Shape;389;g2762e187aa4_1_1348"/>
          <p:cNvPicPr preferRelativeResize="0"/>
          <p:nvPr/>
        </p:nvPicPr>
        <p:blipFill>
          <a:blip r:embed="rId3">
            <a:alphaModFix/>
          </a:blip>
          <a:stretch>
            <a:fillRect/>
          </a:stretch>
        </p:blipFill>
        <p:spPr>
          <a:xfrm>
            <a:off x="2903188" y="1866762"/>
            <a:ext cx="4909476" cy="982850"/>
          </a:xfrm>
          <a:prstGeom prst="rect">
            <a:avLst/>
          </a:prstGeom>
          <a:noFill/>
          <a:ln>
            <a:noFill/>
          </a:ln>
        </p:spPr>
      </p:pic>
      <p:sp>
        <p:nvSpPr>
          <p:cNvPr id="390" name="Google Shape;390;g2762e187aa4_1_1348"/>
          <p:cNvSpPr txBox="1"/>
          <p:nvPr/>
        </p:nvSpPr>
        <p:spPr>
          <a:xfrm>
            <a:off x="555400" y="2203075"/>
            <a:ext cx="18282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t>Motif correlation</a:t>
            </a:r>
            <a:endParaRPr/>
          </a:p>
        </p:txBody>
      </p:sp>
      <p:sp>
        <p:nvSpPr>
          <p:cNvPr id="391" name="Google Shape;391;g2762e187aa4_1_1348"/>
          <p:cNvSpPr txBox="1"/>
          <p:nvPr/>
        </p:nvSpPr>
        <p:spPr>
          <a:xfrm>
            <a:off x="555400" y="1154975"/>
            <a:ext cx="5346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b="1"/>
              <a:t>4. Genome sequencing data: HiC , ATAC Seq etc</a:t>
            </a:r>
            <a:endParaRPr b="1"/>
          </a:p>
        </p:txBody>
      </p:sp>
      <p:sp>
        <p:nvSpPr>
          <p:cNvPr id="392" name="Google Shape;392;g2762e187aa4_1_1348"/>
          <p:cNvSpPr txBox="1"/>
          <p:nvPr/>
        </p:nvSpPr>
        <p:spPr>
          <a:xfrm>
            <a:off x="8386775" y="2696975"/>
            <a:ext cx="11625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393" name="Google Shape;393;g2762e187aa4_1_1348"/>
          <p:cNvPicPr preferRelativeResize="0"/>
          <p:nvPr/>
        </p:nvPicPr>
        <p:blipFill>
          <a:blip r:embed="rId4">
            <a:alphaModFix/>
          </a:blip>
          <a:stretch>
            <a:fillRect/>
          </a:stretch>
        </p:blipFill>
        <p:spPr>
          <a:xfrm>
            <a:off x="4215550" y="3293775"/>
            <a:ext cx="1994975" cy="1725600"/>
          </a:xfrm>
          <a:prstGeom prst="rect">
            <a:avLst/>
          </a:prstGeom>
          <a:noFill/>
          <a:ln>
            <a:noFill/>
          </a:ln>
        </p:spPr>
      </p:pic>
      <p:sp>
        <p:nvSpPr>
          <p:cNvPr id="394" name="Google Shape;394;g2762e187aa4_1_1348"/>
          <p:cNvSpPr txBox="1"/>
          <p:nvPr/>
        </p:nvSpPr>
        <p:spPr>
          <a:xfrm>
            <a:off x="6895925" y="3714550"/>
            <a:ext cx="2200800" cy="1108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a:solidFill>
                  <a:schemeClr val="dk1"/>
                </a:solidFill>
              </a:rPr>
              <a:t>The assay for transposase-accessible chromatin with sequencing (</a:t>
            </a:r>
            <a:r>
              <a:rPr lang="en-IN" sz="1000" b="1">
                <a:solidFill>
                  <a:schemeClr val="dk1"/>
                </a:solidFill>
              </a:rPr>
              <a:t>ATAC-Seq</a:t>
            </a:r>
            <a:r>
              <a:rPr lang="en-IN" sz="1000">
                <a:solidFill>
                  <a:schemeClr val="dk1"/>
                </a:solidFill>
              </a:rPr>
              <a:t>) : is a popular method for determining </a:t>
            </a:r>
            <a:r>
              <a:rPr lang="en-IN" sz="1000" b="1">
                <a:solidFill>
                  <a:schemeClr val="dk1"/>
                </a:solidFill>
              </a:rPr>
              <a:t>chromatin accessibility across the genome</a:t>
            </a:r>
            <a:r>
              <a:rPr lang="en-IN" sz="1000">
                <a:solidFill>
                  <a:schemeClr val="dk1"/>
                </a:solidFill>
              </a:rPr>
              <a:t>. </a:t>
            </a:r>
            <a:endParaRPr sz="1000"/>
          </a:p>
        </p:txBody>
      </p:sp>
      <p:sp>
        <p:nvSpPr>
          <p:cNvPr id="395" name="Google Shape;395;g2762e187aa4_1_1348"/>
          <p:cNvSpPr txBox="1"/>
          <p:nvPr/>
        </p:nvSpPr>
        <p:spPr>
          <a:xfrm>
            <a:off x="7204225" y="2380988"/>
            <a:ext cx="3000000" cy="8004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IN" sz="1000" b="1">
                <a:solidFill>
                  <a:schemeClr val="dk1"/>
                </a:solidFill>
              </a:rPr>
              <a:t>Hi-C </a:t>
            </a:r>
            <a:r>
              <a:rPr lang="en-IN" sz="1000">
                <a:solidFill>
                  <a:schemeClr val="dk1"/>
                </a:solidFill>
              </a:rPr>
              <a:t>measures the frequency at which two DNA fragments physically associate in 3D space, linking chromosomal structure directly to the genomic sequence.</a:t>
            </a:r>
            <a:endParaRPr sz="1000"/>
          </a:p>
        </p:txBody>
      </p:sp>
      <p:pic>
        <p:nvPicPr>
          <p:cNvPr id="396" name="Google Shape;396;g2762e187aa4_1_1348"/>
          <p:cNvPicPr preferRelativeResize="0"/>
          <p:nvPr/>
        </p:nvPicPr>
        <p:blipFill rotWithShape="1">
          <a:blip r:embed="rId5">
            <a:alphaModFix/>
          </a:blip>
          <a:srcRect l="5699" t="37363" r="3399" b="28871"/>
          <a:stretch/>
        </p:blipFill>
        <p:spPr>
          <a:xfrm>
            <a:off x="40925" y="2849600"/>
            <a:ext cx="2288180" cy="253800"/>
          </a:xfrm>
          <a:prstGeom prst="rect">
            <a:avLst/>
          </a:prstGeom>
          <a:noFill/>
          <a:ln>
            <a:noFill/>
          </a:ln>
        </p:spPr>
      </p:pic>
      <p:sp>
        <p:nvSpPr>
          <p:cNvPr id="397" name="Google Shape;397;g2762e187aa4_1_1348"/>
          <p:cNvSpPr txBox="1"/>
          <p:nvPr/>
        </p:nvSpPr>
        <p:spPr>
          <a:xfrm>
            <a:off x="242700" y="3072500"/>
            <a:ext cx="6048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FF0000"/>
                </a:solidFill>
              </a:rPr>
              <a:t>Bin 1</a:t>
            </a:r>
            <a:endParaRPr>
              <a:solidFill>
                <a:srgbClr val="FF0000"/>
              </a:solidFill>
            </a:endParaRPr>
          </a:p>
        </p:txBody>
      </p:sp>
      <p:sp>
        <p:nvSpPr>
          <p:cNvPr id="398" name="Google Shape;398;g2762e187aa4_1_1348"/>
          <p:cNvSpPr txBox="1"/>
          <p:nvPr/>
        </p:nvSpPr>
        <p:spPr>
          <a:xfrm>
            <a:off x="1378575" y="3069700"/>
            <a:ext cx="6048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073763"/>
                </a:solidFill>
              </a:rPr>
              <a:t>Bin 2</a:t>
            </a:r>
            <a:endParaRPr>
              <a:solidFill>
                <a:srgbClr val="073763"/>
              </a:solidFill>
            </a:endParaRPr>
          </a:p>
        </p:txBody>
      </p:sp>
      <p:sp>
        <p:nvSpPr>
          <p:cNvPr id="399" name="Google Shape;399;g2762e187aa4_1_1348"/>
          <p:cNvSpPr txBox="1"/>
          <p:nvPr/>
        </p:nvSpPr>
        <p:spPr>
          <a:xfrm>
            <a:off x="4051375" y="5074875"/>
            <a:ext cx="3238500" cy="2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200"/>
              <a:t>Work in progress by </a:t>
            </a:r>
            <a:r>
              <a:rPr lang="en-IN" sz="1200" b="1"/>
              <a:t>Siddharth</a:t>
            </a:r>
            <a:endParaRPr sz="1200" b="1"/>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8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9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9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9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403"/>
        <p:cNvGrpSpPr/>
        <p:nvPr/>
      </p:nvGrpSpPr>
      <p:grpSpPr>
        <a:xfrm>
          <a:off x="0" y="0"/>
          <a:ext cx="0" cy="0"/>
          <a:chOff x="0" y="0"/>
          <a:chExt cx="0" cy="0"/>
        </a:xfrm>
      </p:grpSpPr>
      <p:sp>
        <p:nvSpPr>
          <p:cNvPr id="404" name="Google Shape;404;g2762e187aa4_1_1427"/>
          <p:cNvSpPr txBox="1"/>
          <p:nvPr/>
        </p:nvSpPr>
        <p:spPr>
          <a:xfrm>
            <a:off x="3772225" y="1267675"/>
            <a:ext cx="1570800" cy="4218000"/>
          </a:xfrm>
          <a:prstGeom prst="rect">
            <a:avLst/>
          </a:prstGeom>
          <a:noFill/>
          <a:ln w="9525" cap="flat" cmpd="sng">
            <a:solidFill>
              <a:srgbClr val="1F1F1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5" name="Google Shape;405;g2762e187aa4_1_1427"/>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406" name="Google Shape;406;g2762e187aa4_1_1427"/>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407" name="Google Shape;407;g2762e187aa4_1_1427"/>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CCCCCC"/>
              </a:solidFill>
              <a:latin typeface="Arial"/>
              <a:ea typeface="Arial"/>
              <a:cs typeface="Arial"/>
              <a:sym typeface="Arial"/>
            </a:endParaRPr>
          </a:p>
        </p:txBody>
      </p:sp>
      <p:sp>
        <p:nvSpPr>
          <p:cNvPr id="408" name="Google Shape;408;g2762e187aa4_1_1427"/>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409" name="Google Shape;409;g2762e187aa4_1_1427"/>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CCCCCC"/>
              </a:solidFill>
              <a:latin typeface="Arial"/>
              <a:ea typeface="Arial"/>
              <a:cs typeface="Arial"/>
              <a:sym typeface="Arial"/>
            </a:endParaRPr>
          </a:p>
        </p:txBody>
      </p:sp>
      <p:sp>
        <p:nvSpPr>
          <p:cNvPr id="410" name="Google Shape;410;g2762e187aa4_1_1427"/>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Future Work</a:t>
            </a:r>
            <a:endParaRPr sz="1600" b="0" i="0" u="none" strike="noStrike" cap="none">
              <a:solidFill>
                <a:srgbClr val="666666"/>
              </a:solidFill>
              <a:latin typeface="Arial"/>
              <a:ea typeface="Arial"/>
              <a:cs typeface="Arial"/>
              <a:sym typeface="Arial"/>
            </a:endParaRPr>
          </a:p>
        </p:txBody>
      </p:sp>
      <p:sp>
        <p:nvSpPr>
          <p:cNvPr id="411" name="Google Shape;411;g2762e187aa4_1_1427"/>
          <p:cNvSpPr/>
          <p:nvPr/>
        </p:nvSpPr>
        <p:spPr>
          <a:xfrm>
            <a:off x="932900" y="588000"/>
            <a:ext cx="6562500" cy="488400"/>
          </a:xfrm>
          <a:prstGeom prst="rect">
            <a:avLst/>
          </a:prstGeom>
          <a:noFill/>
          <a:ln>
            <a:noFill/>
          </a:ln>
        </p:spPr>
        <p:txBody>
          <a:bodyPr spcFirstLastPara="1" wrap="square" lIns="0" tIns="12225" rIns="0"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Future Work</a:t>
            </a: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1100"/>
              <a:buFont typeface="Arial"/>
              <a:buNone/>
            </a:pP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2800"/>
              <a:buFont typeface="Arial"/>
              <a:buNone/>
            </a:pPr>
            <a:endParaRPr sz="2800" b="1" i="0" u="none" strike="noStrike" cap="none">
              <a:solidFill>
                <a:srgbClr val="1F2ED4"/>
              </a:solidFill>
              <a:latin typeface="Arial"/>
              <a:ea typeface="Arial"/>
              <a:cs typeface="Arial"/>
              <a:sym typeface="Arial"/>
            </a:endParaRPr>
          </a:p>
        </p:txBody>
      </p:sp>
      <p:sp>
        <p:nvSpPr>
          <p:cNvPr id="412" name="Google Shape;412;g2762e187aa4_1_1427"/>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19</a:t>
            </a:fld>
            <a:endParaRPr/>
          </a:p>
        </p:txBody>
      </p:sp>
      <p:cxnSp>
        <p:nvCxnSpPr>
          <p:cNvPr id="413" name="Google Shape;413;g2762e187aa4_1_1427"/>
          <p:cNvCxnSpPr/>
          <p:nvPr/>
        </p:nvCxnSpPr>
        <p:spPr>
          <a:xfrm>
            <a:off x="2536801" y="3026212"/>
            <a:ext cx="534300" cy="10200"/>
          </a:xfrm>
          <a:prstGeom prst="straightConnector1">
            <a:avLst/>
          </a:prstGeom>
          <a:noFill/>
          <a:ln w="19050" cap="flat" cmpd="sng">
            <a:solidFill>
              <a:srgbClr val="1F1F1F"/>
            </a:solidFill>
            <a:prstDash val="dash"/>
            <a:round/>
            <a:headEnd type="none" w="med" len="med"/>
            <a:tailEnd type="triangle" w="med" len="med"/>
          </a:ln>
        </p:spPr>
      </p:cxnSp>
      <p:sp>
        <p:nvSpPr>
          <p:cNvPr id="414" name="Google Shape;414;g2762e187aa4_1_1427"/>
          <p:cNvSpPr txBox="1"/>
          <p:nvPr/>
        </p:nvSpPr>
        <p:spPr>
          <a:xfrm>
            <a:off x="555400" y="2203075"/>
            <a:ext cx="18282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t>Motif correlation</a:t>
            </a:r>
            <a:endParaRPr/>
          </a:p>
        </p:txBody>
      </p:sp>
      <p:sp>
        <p:nvSpPr>
          <p:cNvPr id="415" name="Google Shape;415;g2762e187aa4_1_1427"/>
          <p:cNvSpPr txBox="1"/>
          <p:nvPr/>
        </p:nvSpPr>
        <p:spPr>
          <a:xfrm>
            <a:off x="555400" y="1154975"/>
            <a:ext cx="5346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b="1"/>
              <a:t>5. Comparison across genome </a:t>
            </a:r>
            <a:endParaRPr b="1"/>
          </a:p>
        </p:txBody>
      </p:sp>
      <p:sp>
        <p:nvSpPr>
          <p:cNvPr id="416" name="Google Shape;416;g2762e187aa4_1_1427"/>
          <p:cNvSpPr txBox="1"/>
          <p:nvPr/>
        </p:nvSpPr>
        <p:spPr>
          <a:xfrm>
            <a:off x="8386775" y="2696975"/>
            <a:ext cx="11625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417" name="Google Shape;417;g2762e187aa4_1_1427"/>
          <p:cNvPicPr preferRelativeResize="0"/>
          <p:nvPr/>
        </p:nvPicPr>
        <p:blipFill rotWithShape="1">
          <a:blip r:embed="rId3">
            <a:alphaModFix/>
          </a:blip>
          <a:srcRect l="58416" t="48850" r="23152" b="20808"/>
          <a:stretch/>
        </p:blipFill>
        <p:spPr>
          <a:xfrm>
            <a:off x="4210888" y="3540454"/>
            <a:ext cx="604799" cy="547946"/>
          </a:xfrm>
          <a:prstGeom prst="rect">
            <a:avLst/>
          </a:prstGeom>
          <a:noFill/>
          <a:ln>
            <a:noFill/>
          </a:ln>
        </p:spPr>
      </p:pic>
      <p:pic>
        <p:nvPicPr>
          <p:cNvPr id="418" name="Google Shape;418;g2762e187aa4_1_1427"/>
          <p:cNvPicPr preferRelativeResize="0"/>
          <p:nvPr/>
        </p:nvPicPr>
        <p:blipFill rotWithShape="1">
          <a:blip r:embed="rId3">
            <a:alphaModFix/>
          </a:blip>
          <a:srcRect l="54010" t="7855" r="8940" b="68107"/>
          <a:stretch/>
        </p:blipFill>
        <p:spPr>
          <a:xfrm>
            <a:off x="4061600" y="2699650"/>
            <a:ext cx="1215749" cy="434100"/>
          </a:xfrm>
          <a:prstGeom prst="rect">
            <a:avLst/>
          </a:prstGeom>
          <a:noFill/>
          <a:ln>
            <a:noFill/>
          </a:ln>
        </p:spPr>
      </p:pic>
      <p:pic>
        <p:nvPicPr>
          <p:cNvPr id="419" name="Google Shape;419;g2762e187aa4_1_1427"/>
          <p:cNvPicPr preferRelativeResize="0"/>
          <p:nvPr/>
        </p:nvPicPr>
        <p:blipFill rotWithShape="1">
          <a:blip r:embed="rId4">
            <a:alphaModFix/>
          </a:blip>
          <a:srcRect l="25837" t="14609" r="23739" b="23274"/>
          <a:stretch/>
        </p:blipFill>
        <p:spPr>
          <a:xfrm>
            <a:off x="4152475" y="4555525"/>
            <a:ext cx="721625" cy="767700"/>
          </a:xfrm>
          <a:prstGeom prst="rect">
            <a:avLst/>
          </a:prstGeom>
          <a:noFill/>
          <a:ln>
            <a:noFill/>
          </a:ln>
        </p:spPr>
      </p:pic>
      <p:pic>
        <p:nvPicPr>
          <p:cNvPr id="420" name="Google Shape;420;g2762e187aa4_1_1427"/>
          <p:cNvPicPr preferRelativeResize="0"/>
          <p:nvPr/>
        </p:nvPicPr>
        <p:blipFill rotWithShape="1">
          <a:blip r:embed="rId5">
            <a:alphaModFix/>
          </a:blip>
          <a:srcRect l="13754" t="12580" r="10083" b="7642"/>
          <a:stretch/>
        </p:blipFill>
        <p:spPr>
          <a:xfrm>
            <a:off x="4210888" y="1484544"/>
            <a:ext cx="534300" cy="808406"/>
          </a:xfrm>
          <a:prstGeom prst="rect">
            <a:avLst/>
          </a:prstGeom>
          <a:noFill/>
          <a:ln>
            <a:noFill/>
          </a:ln>
        </p:spPr>
      </p:pic>
      <p:pic>
        <p:nvPicPr>
          <p:cNvPr id="421" name="Google Shape;421;g2762e187aa4_1_1427"/>
          <p:cNvPicPr preferRelativeResize="0"/>
          <p:nvPr/>
        </p:nvPicPr>
        <p:blipFill rotWithShape="1">
          <a:blip r:embed="rId6">
            <a:alphaModFix/>
          </a:blip>
          <a:srcRect l="5699" t="37363" r="50218" b="28871"/>
          <a:stretch/>
        </p:blipFill>
        <p:spPr>
          <a:xfrm>
            <a:off x="802925" y="2697200"/>
            <a:ext cx="1109650" cy="253800"/>
          </a:xfrm>
          <a:prstGeom prst="rect">
            <a:avLst/>
          </a:prstGeom>
          <a:noFill/>
          <a:ln>
            <a:noFill/>
          </a:ln>
        </p:spPr>
      </p:pic>
      <p:sp>
        <p:nvSpPr>
          <p:cNvPr id="422" name="Google Shape;422;g2762e187aa4_1_1427"/>
          <p:cNvSpPr txBox="1"/>
          <p:nvPr/>
        </p:nvSpPr>
        <p:spPr>
          <a:xfrm>
            <a:off x="852300" y="2920100"/>
            <a:ext cx="9864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FF0000"/>
                </a:solidFill>
              </a:rPr>
              <a:t>Species 1</a:t>
            </a:r>
            <a:endParaRPr>
              <a:solidFill>
                <a:srgbClr val="FF0000"/>
              </a:solidFill>
            </a:endParaRPr>
          </a:p>
        </p:txBody>
      </p:sp>
      <p:sp>
        <p:nvSpPr>
          <p:cNvPr id="423" name="Google Shape;423;g2762e187aa4_1_1427"/>
          <p:cNvSpPr txBox="1"/>
          <p:nvPr/>
        </p:nvSpPr>
        <p:spPr>
          <a:xfrm>
            <a:off x="845175" y="3526900"/>
            <a:ext cx="10695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073763"/>
                </a:solidFill>
              </a:rPr>
              <a:t>Species 2</a:t>
            </a:r>
            <a:endParaRPr>
              <a:solidFill>
                <a:srgbClr val="073763"/>
              </a:solidFill>
            </a:endParaRPr>
          </a:p>
        </p:txBody>
      </p:sp>
      <p:pic>
        <p:nvPicPr>
          <p:cNvPr id="424" name="Google Shape;424;g2762e187aa4_1_1427"/>
          <p:cNvPicPr preferRelativeResize="0"/>
          <p:nvPr/>
        </p:nvPicPr>
        <p:blipFill rotWithShape="1">
          <a:blip r:embed="rId6">
            <a:alphaModFix/>
          </a:blip>
          <a:srcRect l="51126" t="37363" r="4791" b="28871"/>
          <a:stretch/>
        </p:blipFill>
        <p:spPr>
          <a:xfrm>
            <a:off x="845175" y="3306800"/>
            <a:ext cx="1109650" cy="25380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sp>
        <p:nvSpPr>
          <p:cNvPr id="89" name="Google Shape;89;g2009b74a80d_0_13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90" name="Google Shape;90;g2009b74a80d_0_13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Introduction</a:t>
            </a:r>
            <a:endParaRPr sz="1600" b="0" i="0" u="none" strike="noStrike" cap="none">
              <a:solidFill>
                <a:srgbClr val="000000"/>
              </a:solidFill>
              <a:latin typeface="Arial"/>
              <a:ea typeface="Arial"/>
              <a:cs typeface="Arial"/>
              <a:sym typeface="Arial"/>
            </a:endParaRPr>
          </a:p>
        </p:txBody>
      </p:sp>
      <p:sp>
        <p:nvSpPr>
          <p:cNvPr id="91" name="Google Shape;91;g2009b74a80d_0_138"/>
          <p:cNvSpPr/>
          <p:nvPr/>
        </p:nvSpPr>
        <p:spPr>
          <a:xfrm>
            <a:off x="4320000" y="72000"/>
            <a:ext cx="1410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92" name="Google Shape;92;g2009b74a80d_0_13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000000"/>
              </a:solidFill>
              <a:latin typeface="Arial"/>
              <a:ea typeface="Arial"/>
              <a:cs typeface="Arial"/>
              <a:sym typeface="Arial"/>
            </a:endParaRPr>
          </a:p>
        </p:txBody>
      </p:sp>
      <p:sp>
        <p:nvSpPr>
          <p:cNvPr id="93" name="Google Shape;93;g2009b74a80d_0_13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94" name="Google Shape;94;g2009b74a80d_0_13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95" name="Google Shape;95;g2009b74a80d_0_138"/>
          <p:cNvSpPr/>
          <p:nvPr/>
        </p:nvSpPr>
        <p:spPr>
          <a:xfrm>
            <a:off x="-269650" y="492850"/>
            <a:ext cx="9702900" cy="557700"/>
          </a:xfrm>
          <a:prstGeom prst="rect">
            <a:avLst/>
          </a:prstGeom>
          <a:noFill/>
          <a:ln>
            <a:noFill/>
          </a:ln>
        </p:spPr>
        <p:txBody>
          <a:bodyPr spcFirstLastPara="1" wrap="square" lIns="0" tIns="12225" rIns="0" bIns="0" anchor="ctr" anchorCtr="0">
            <a:noAutofit/>
          </a:bodyPr>
          <a:lstStyle/>
          <a:p>
            <a:pPr marL="12599" marR="0" lvl="0" indent="0" algn="ctr" rtl="0">
              <a:lnSpc>
                <a:spcPct val="100000"/>
              </a:lnSpc>
              <a:spcBef>
                <a:spcPts val="0"/>
              </a:spcBef>
              <a:spcAft>
                <a:spcPts val="0"/>
              </a:spcAft>
              <a:buClr>
                <a:srgbClr val="000000"/>
              </a:buClr>
              <a:buSzPts val="2800"/>
              <a:buFont typeface="Arial"/>
              <a:buNone/>
            </a:pPr>
            <a:r>
              <a:rPr lang="en-IN" sz="2300" b="1" i="0" u="none" strike="noStrike" cap="none">
                <a:solidFill>
                  <a:srgbClr val="1F2ED4"/>
                </a:solidFill>
                <a:latin typeface="Arial"/>
                <a:ea typeface="Arial"/>
                <a:cs typeface="Arial"/>
                <a:sym typeface="Arial"/>
              </a:rPr>
              <a:t>        Human Genome: Organization of 3.2 Billion bp</a:t>
            </a:r>
            <a:endParaRPr sz="2300" b="0" i="0" u="none" strike="noStrike" cap="none">
              <a:solidFill>
                <a:srgbClr val="000000"/>
              </a:solidFill>
              <a:latin typeface="Arial"/>
              <a:ea typeface="Arial"/>
              <a:cs typeface="Arial"/>
              <a:sym typeface="Arial"/>
            </a:endParaRPr>
          </a:p>
        </p:txBody>
      </p:sp>
      <p:sp>
        <p:nvSpPr>
          <p:cNvPr id="96" name="Google Shape;96;g2009b74a80d_0_138"/>
          <p:cNvSpPr/>
          <p:nvPr/>
        </p:nvSpPr>
        <p:spPr>
          <a:xfrm>
            <a:off x="9503280" y="5256000"/>
            <a:ext cx="360600" cy="289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g2009b74a80d_0_13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2</a:t>
            </a:fld>
            <a:endParaRPr/>
          </a:p>
        </p:txBody>
      </p:sp>
      <p:pic>
        <p:nvPicPr>
          <p:cNvPr id="98" name="Google Shape;98;g2009b74a80d_0_138"/>
          <p:cNvPicPr preferRelativeResize="0"/>
          <p:nvPr/>
        </p:nvPicPr>
        <p:blipFill rotWithShape="1">
          <a:blip r:embed="rId3">
            <a:alphaModFix/>
          </a:blip>
          <a:srcRect/>
          <a:stretch/>
        </p:blipFill>
        <p:spPr>
          <a:xfrm>
            <a:off x="152400" y="994850"/>
            <a:ext cx="4473349" cy="4294701"/>
          </a:xfrm>
          <a:prstGeom prst="rect">
            <a:avLst/>
          </a:prstGeom>
          <a:noFill/>
          <a:ln>
            <a:noFill/>
          </a:ln>
        </p:spPr>
      </p:pic>
      <p:sp>
        <p:nvSpPr>
          <p:cNvPr id="99" name="Google Shape;99;g2009b74a80d_0_138"/>
          <p:cNvSpPr txBox="1"/>
          <p:nvPr/>
        </p:nvSpPr>
        <p:spPr>
          <a:xfrm>
            <a:off x="350" y="5286550"/>
            <a:ext cx="8241000" cy="4311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rgbClr val="000000"/>
                </a:solidFill>
                <a:latin typeface="Helvetica Neue Light"/>
                <a:ea typeface="Helvetica Neue Light"/>
                <a:cs typeface="Helvetica Neue Light"/>
                <a:sym typeface="Helvetica Neue Light"/>
              </a:rPr>
              <a:t>Pray, L. (2008) Eukaryotic genome complexity. Nature Education 1(1):96</a:t>
            </a:r>
            <a:endParaRPr sz="800" b="0" i="0" u="none" strike="noStrike" cap="none">
              <a:solidFill>
                <a:srgbClr val="000000"/>
              </a:solidFill>
              <a:latin typeface="Helvetica Neue Light"/>
              <a:ea typeface="Helvetica Neue Light"/>
              <a:cs typeface="Helvetica Neue Light"/>
              <a:sym typeface="Helvetica Neue Light"/>
            </a:endParaRPr>
          </a:p>
          <a:p>
            <a:pPr marL="0" marR="0" lvl="0" indent="0" algn="l" rtl="0">
              <a:lnSpc>
                <a:spcPct val="100000"/>
              </a:lnSpc>
              <a:spcBef>
                <a:spcPts val="0"/>
              </a:spcBef>
              <a:spcAft>
                <a:spcPts val="0"/>
              </a:spcAft>
              <a:buClr>
                <a:srgbClr val="000000"/>
              </a:buClr>
              <a:buSzPts val="800"/>
              <a:buFont typeface="Arial"/>
              <a:buNone/>
            </a:pPr>
            <a:r>
              <a:rPr lang="en-IN" sz="800" b="0" i="0" u="none" strike="noStrike" cap="none">
                <a:solidFill>
                  <a:srgbClr val="000000"/>
                </a:solidFill>
                <a:latin typeface="Helvetica Neue Light"/>
                <a:ea typeface="Helvetica Neue Light"/>
                <a:cs typeface="Helvetica Neue Light"/>
                <a:sym typeface="Helvetica Neue Light"/>
              </a:rPr>
              <a:t>Quentin Szabo et al.(2019) Principles of genome folding into topologically associating domains.Sci. Adv.5</a:t>
            </a:r>
            <a:endParaRPr sz="800" b="0" i="0" u="none" strike="noStrike" cap="none">
              <a:solidFill>
                <a:srgbClr val="000000"/>
              </a:solidFill>
              <a:latin typeface="Helvetica Neue Light"/>
              <a:ea typeface="Helvetica Neue Light"/>
              <a:cs typeface="Helvetica Neue Light"/>
              <a:sym typeface="Helvetica Neue Light"/>
            </a:endParaRPr>
          </a:p>
        </p:txBody>
      </p:sp>
      <p:pic>
        <p:nvPicPr>
          <p:cNvPr id="100" name="Google Shape;100;g2009b74a80d_0_138"/>
          <p:cNvPicPr preferRelativeResize="0"/>
          <p:nvPr/>
        </p:nvPicPr>
        <p:blipFill rotWithShape="1">
          <a:blip r:embed="rId4">
            <a:alphaModFix/>
          </a:blip>
          <a:srcRect l="3633" b="41931"/>
          <a:stretch/>
        </p:blipFill>
        <p:spPr>
          <a:xfrm>
            <a:off x="5550750" y="1603875"/>
            <a:ext cx="4211249" cy="2360074"/>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428"/>
        <p:cNvGrpSpPr/>
        <p:nvPr/>
      </p:nvGrpSpPr>
      <p:grpSpPr>
        <a:xfrm>
          <a:off x="0" y="0"/>
          <a:ext cx="0" cy="0"/>
          <a:chOff x="0" y="0"/>
          <a:chExt cx="0" cy="0"/>
        </a:xfrm>
      </p:grpSpPr>
      <p:sp>
        <p:nvSpPr>
          <p:cNvPr id="429" name="Google Shape;429;g2762e187aa4_1_1456"/>
          <p:cNvSpPr txBox="1"/>
          <p:nvPr/>
        </p:nvSpPr>
        <p:spPr>
          <a:xfrm>
            <a:off x="3772225" y="1267675"/>
            <a:ext cx="1570800" cy="4218000"/>
          </a:xfrm>
          <a:prstGeom prst="rect">
            <a:avLst/>
          </a:prstGeom>
          <a:noFill/>
          <a:ln w="9525" cap="flat" cmpd="sng">
            <a:solidFill>
              <a:srgbClr val="1F1F1F"/>
            </a:solidFill>
            <a:prstDash val="solid"/>
            <a:round/>
            <a:headEnd type="none" w="sm" len="sm"/>
            <a:tailEnd type="none" w="sm" len="sm"/>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30" name="Google Shape;430;g2762e187aa4_1_1456"/>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431" name="Google Shape;431;g2762e187aa4_1_1456"/>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432" name="Google Shape;432;g2762e187aa4_1_1456"/>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CCCCCC"/>
              </a:solidFill>
              <a:latin typeface="Arial"/>
              <a:ea typeface="Arial"/>
              <a:cs typeface="Arial"/>
              <a:sym typeface="Arial"/>
            </a:endParaRPr>
          </a:p>
        </p:txBody>
      </p:sp>
      <p:sp>
        <p:nvSpPr>
          <p:cNvPr id="433" name="Google Shape;433;g2762e187aa4_1_1456"/>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434" name="Google Shape;434;g2762e187aa4_1_1456"/>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CCCCCC"/>
              </a:solidFill>
              <a:latin typeface="Arial"/>
              <a:ea typeface="Arial"/>
              <a:cs typeface="Arial"/>
              <a:sym typeface="Arial"/>
            </a:endParaRPr>
          </a:p>
        </p:txBody>
      </p:sp>
      <p:sp>
        <p:nvSpPr>
          <p:cNvPr id="435" name="Google Shape;435;g2762e187aa4_1_1456"/>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Future Work</a:t>
            </a:r>
            <a:endParaRPr sz="1600" b="0" i="0" u="none" strike="noStrike" cap="none">
              <a:solidFill>
                <a:srgbClr val="666666"/>
              </a:solidFill>
              <a:latin typeface="Arial"/>
              <a:ea typeface="Arial"/>
              <a:cs typeface="Arial"/>
              <a:sym typeface="Arial"/>
            </a:endParaRPr>
          </a:p>
        </p:txBody>
      </p:sp>
      <p:sp>
        <p:nvSpPr>
          <p:cNvPr id="436" name="Google Shape;436;g2762e187aa4_1_1456"/>
          <p:cNvSpPr/>
          <p:nvPr/>
        </p:nvSpPr>
        <p:spPr>
          <a:xfrm>
            <a:off x="932900" y="588000"/>
            <a:ext cx="6562500" cy="488400"/>
          </a:xfrm>
          <a:prstGeom prst="rect">
            <a:avLst/>
          </a:prstGeom>
          <a:noFill/>
          <a:ln>
            <a:noFill/>
          </a:ln>
        </p:spPr>
        <p:txBody>
          <a:bodyPr spcFirstLastPara="1" wrap="square" lIns="0" tIns="12225" rIns="0" bIns="0" anchor="t" anchorCtr="0">
            <a:noAutofit/>
          </a:bodyPr>
          <a:lstStyle/>
          <a:p>
            <a:pPr marL="0"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Future Work</a:t>
            </a: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1100"/>
              <a:buFont typeface="Arial"/>
              <a:buNone/>
            </a:pPr>
            <a:endParaRPr sz="2800" b="1" i="0" u="none" strike="noStrike" cap="none">
              <a:solidFill>
                <a:srgbClr val="1F2ED4"/>
              </a:solidFill>
              <a:latin typeface="Arial"/>
              <a:ea typeface="Arial"/>
              <a:cs typeface="Arial"/>
              <a:sym typeface="Arial"/>
            </a:endParaRPr>
          </a:p>
          <a:p>
            <a:pPr marL="12598" marR="0" lvl="0" indent="0" algn="ctr" rtl="0">
              <a:lnSpc>
                <a:spcPct val="100000"/>
              </a:lnSpc>
              <a:spcBef>
                <a:spcPts val="0"/>
              </a:spcBef>
              <a:spcAft>
                <a:spcPts val="0"/>
              </a:spcAft>
              <a:buClr>
                <a:srgbClr val="000000"/>
              </a:buClr>
              <a:buSzPts val="2800"/>
              <a:buFont typeface="Arial"/>
              <a:buNone/>
            </a:pPr>
            <a:endParaRPr sz="2800" b="1" i="0" u="none" strike="noStrike" cap="none">
              <a:solidFill>
                <a:srgbClr val="1F2ED4"/>
              </a:solidFill>
              <a:latin typeface="Arial"/>
              <a:ea typeface="Arial"/>
              <a:cs typeface="Arial"/>
              <a:sym typeface="Arial"/>
            </a:endParaRPr>
          </a:p>
        </p:txBody>
      </p:sp>
      <p:sp>
        <p:nvSpPr>
          <p:cNvPr id="437" name="Google Shape;437;g2762e187aa4_1_1456"/>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20</a:t>
            </a:fld>
            <a:endParaRPr/>
          </a:p>
        </p:txBody>
      </p:sp>
      <p:cxnSp>
        <p:nvCxnSpPr>
          <p:cNvPr id="438" name="Google Shape;438;g2762e187aa4_1_1456"/>
          <p:cNvCxnSpPr/>
          <p:nvPr/>
        </p:nvCxnSpPr>
        <p:spPr>
          <a:xfrm>
            <a:off x="2536801" y="3026212"/>
            <a:ext cx="534300" cy="10200"/>
          </a:xfrm>
          <a:prstGeom prst="straightConnector1">
            <a:avLst/>
          </a:prstGeom>
          <a:noFill/>
          <a:ln w="19050" cap="flat" cmpd="sng">
            <a:solidFill>
              <a:srgbClr val="1F1F1F"/>
            </a:solidFill>
            <a:prstDash val="dash"/>
            <a:round/>
            <a:headEnd type="none" w="med" len="med"/>
            <a:tailEnd type="triangle" w="med" len="med"/>
          </a:ln>
        </p:spPr>
      </p:cxnSp>
      <p:sp>
        <p:nvSpPr>
          <p:cNvPr id="439" name="Google Shape;439;g2762e187aa4_1_1456"/>
          <p:cNvSpPr txBox="1"/>
          <p:nvPr/>
        </p:nvSpPr>
        <p:spPr>
          <a:xfrm>
            <a:off x="555400" y="2203075"/>
            <a:ext cx="18282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t>Motif correlation</a:t>
            </a:r>
            <a:endParaRPr/>
          </a:p>
        </p:txBody>
      </p:sp>
      <p:sp>
        <p:nvSpPr>
          <p:cNvPr id="440" name="Google Shape;440;g2762e187aa4_1_1456"/>
          <p:cNvSpPr txBox="1"/>
          <p:nvPr/>
        </p:nvSpPr>
        <p:spPr>
          <a:xfrm>
            <a:off x="555400" y="1154975"/>
            <a:ext cx="5346600" cy="535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b="1"/>
              <a:t>5. Comparison across genome </a:t>
            </a:r>
            <a:endParaRPr b="1"/>
          </a:p>
        </p:txBody>
      </p:sp>
      <p:sp>
        <p:nvSpPr>
          <p:cNvPr id="441" name="Google Shape;441;g2762e187aa4_1_1456"/>
          <p:cNvSpPr txBox="1"/>
          <p:nvPr/>
        </p:nvSpPr>
        <p:spPr>
          <a:xfrm>
            <a:off x="8386775" y="2696975"/>
            <a:ext cx="1162500" cy="2538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endParaRPr/>
          </a:p>
        </p:txBody>
      </p:sp>
      <p:pic>
        <p:nvPicPr>
          <p:cNvPr id="442" name="Google Shape;442;g2762e187aa4_1_1456"/>
          <p:cNvPicPr preferRelativeResize="0"/>
          <p:nvPr/>
        </p:nvPicPr>
        <p:blipFill rotWithShape="1">
          <a:blip r:embed="rId3">
            <a:alphaModFix/>
          </a:blip>
          <a:srcRect l="5699" t="37363" r="50218" b="28871"/>
          <a:stretch/>
        </p:blipFill>
        <p:spPr>
          <a:xfrm>
            <a:off x="1107725" y="2697200"/>
            <a:ext cx="1109650" cy="253800"/>
          </a:xfrm>
          <a:prstGeom prst="rect">
            <a:avLst/>
          </a:prstGeom>
          <a:noFill/>
          <a:ln>
            <a:noFill/>
          </a:ln>
        </p:spPr>
      </p:pic>
      <p:sp>
        <p:nvSpPr>
          <p:cNvPr id="443" name="Google Shape;443;g2762e187aa4_1_1456"/>
          <p:cNvSpPr txBox="1"/>
          <p:nvPr/>
        </p:nvSpPr>
        <p:spPr>
          <a:xfrm>
            <a:off x="1157100" y="2920100"/>
            <a:ext cx="9864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FF0000"/>
                </a:solidFill>
              </a:rPr>
              <a:t>Species 1</a:t>
            </a:r>
            <a:endParaRPr>
              <a:solidFill>
                <a:srgbClr val="FF0000"/>
              </a:solidFill>
            </a:endParaRPr>
          </a:p>
        </p:txBody>
      </p:sp>
      <p:sp>
        <p:nvSpPr>
          <p:cNvPr id="444" name="Google Shape;444;g2762e187aa4_1_1456"/>
          <p:cNvSpPr txBox="1"/>
          <p:nvPr/>
        </p:nvSpPr>
        <p:spPr>
          <a:xfrm>
            <a:off x="1149975" y="3526900"/>
            <a:ext cx="1069500" cy="31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a:solidFill>
                  <a:srgbClr val="073763"/>
                </a:solidFill>
              </a:rPr>
              <a:t>Species 2</a:t>
            </a:r>
            <a:endParaRPr>
              <a:solidFill>
                <a:srgbClr val="073763"/>
              </a:solidFill>
            </a:endParaRPr>
          </a:p>
        </p:txBody>
      </p:sp>
      <p:pic>
        <p:nvPicPr>
          <p:cNvPr id="445" name="Google Shape;445;g2762e187aa4_1_1456"/>
          <p:cNvPicPr preferRelativeResize="0"/>
          <p:nvPr/>
        </p:nvPicPr>
        <p:blipFill rotWithShape="1">
          <a:blip r:embed="rId4">
            <a:alphaModFix amt="30000"/>
          </a:blip>
          <a:srcRect l="58416" t="48850" r="23152" b="20808"/>
          <a:stretch/>
        </p:blipFill>
        <p:spPr>
          <a:xfrm>
            <a:off x="4210888" y="3540454"/>
            <a:ext cx="604799" cy="547946"/>
          </a:xfrm>
          <a:prstGeom prst="rect">
            <a:avLst/>
          </a:prstGeom>
          <a:noFill/>
          <a:ln>
            <a:noFill/>
          </a:ln>
        </p:spPr>
      </p:pic>
      <p:pic>
        <p:nvPicPr>
          <p:cNvPr id="446" name="Google Shape;446;g2762e187aa4_1_1456"/>
          <p:cNvPicPr preferRelativeResize="0"/>
          <p:nvPr/>
        </p:nvPicPr>
        <p:blipFill rotWithShape="1">
          <a:blip r:embed="rId4">
            <a:alphaModFix/>
          </a:blip>
          <a:srcRect l="54010" t="7855" r="8940" b="68107"/>
          <a:stretch/>
        </p:blipFill>
        <p:spPr>
          <a:xfrm>
            <a:off x="4061600" y="2699650"/>
            <a:ext cx="1215749" cy="434100"/>
          </a:xfrm>
          <a:prstGeom prst="rect">
            <a:avLst/>
          </a:prstGeom>
          <a:noFill/>
          <a:ln>
            <a:noFill/>
          </a:ln>
        </p:spPr>
      </p:pic>
      <p:pic>
        <p:nvPicPr>
          <p:cNvPr id="447" name="Google Shape;447;g2762e187aa4_1_1456"/>
          <p:cNvPicPr preferRelativeResize="0"/>
          <p:nvPr/>
        </p:nvPicPr>
        <p:blipFill rotWithShape="1">
          <a:blip r:embed="rId5">
            <a:alphaModFix amt="30000"/>
          </a:blip>
          <a:srcRect l="25837" t="14609" r="23739" b="23274"/>
          <a:stretch/>
        </p:blipFill>
        <p:spPr>
          <a:xfrm>
            <a:off x="4152475" y="4555525"/>
            <a:ext cx="721625" cy="767700"/>
          </a:xfrm>
          <a:prstGeom prst="rect">
            <a:avLst/>
          </a:prstGeom>
          <a:noFill/>
          <a:ln>
            <a:noFill/>
          </a:ln>
        </p:spPr>
      </p:pic>
      <p:pic>
        <p:nvPicPr>
          <p:cNvPr id="448" name="Google Shape;448;g2762e187aa4_1_1456"/>
          <p:cNvPicPr preferRelativeResize="0"/>
          <p:nvPr/>
        </p:nvPicPr>
        <p:blipFill rotWithShape="1">
          <a:blip r:embed="rId6">
            <a:alphaModFix/>
          </a:blip>
          <a:srcRect l="13754" t="12580" r="10083" b="7642"/>
          <a:stretch/>
        </p:blipFill>
        <p:spPr>
          <a:xfrm>
            <a:off x="4210888" y="1484544"/>
            <a:ext cx="534300" cy="808406"/>
          </a:xfrm>
          <a:prstGeom prst="rect">
            <a:avLst/>
          </a:prstGeom>
          <a:noFill/>
          <a:ln>
            <a:noFill/>
          </a:ln>
        </p:spPr>
      </p:pic>
      <p:pic>
        <p:nvPicPr>
          <p:cNvPr id="449" name="Google Shape;449;g2762e187aa4_1_1456"/>
          <p:cNvPicPr preferRelativeResize="0"/>
          <p:nvPr/>
        </p:nvPicPr>
        <p:blipFill>
          <a:blip r:embed="rId7">
            <a:alphaModFix/>
          </a:blip>
          <a:stretch>
            <a:fillRect/>
          </a:stretch>
        </p:blipFill>
        <p:spPr>
          <a:xfrm>
            <a:off x="7095225" y="1267675"/>
            <a:ext cx="2714527" cy="2414974"/>
          </a:xfrm>
          <a:prstGeom prst="rect">
            <a:avLst/>
          </a:prstGeom>
          <a:noFill/>
          <a:ln>
            <a:noFill/>
          </a:ln>
        </p:spPr>
      </p:pic>
      <p:sp>
        <p:nvSpPr>
          <p:cNvPr id="450" name="Google Shape;450;g2762e187aa4_1_1456"/>
          <p:cNvSpPr txBox="1"/>
          <p:nvPr/>
        </p:nvSpPr>
        <p:spPr>
          <a:xfrm>
            <a:off x="6377850" y="3723400"/>
            <a:ext cx="2777700" cy="1871100"/>
          </a:xfrm>
          <a:prstGeom prst="rect">
            <a:avLst/>
          </a:prstGeom>
          <a:noFill/>
          <a:ln>
            <a:noFill/>
          </a:ln>
        </p:spPr>
        <p:txBody>
          <a:bodyPr spcFirstLastPara="1" wrap="square" lIns="91425" tIns="91425" rIns="91425" bIns="91425" anchor="t" anchorCtr="0">
            <a:noAutofit/>
          </a:bodyPr>
          <a:lstStyle/>
          <a:p>
            <a:pPr marL="457200" lvl="0" indent="-298450" algn="l" rtl="0">
              <a:spcBef>
                <a:spcPts val="0"/>
              </a:spcBef>
              <a:spcAft>
                <a:spcPts val="0"/>
              </a:spcAft>
              <a:buClr>
                <a:schemeClr val="dk1"/>
              </a:buClr>
              <a:buSzPts val="1100"/>
              <a:buChar char="●"/>
            </a:pPr>
            <a:r>
              <a:rPr lang="en-IN" sz="1100">
                <a:solidFill>
                  <a:schemeClr val="dk1"/>
                </a:solidFill>
              </a:rPr>
              <a:t>Telomeres are 5 to 10 times shorter than in mice</a:t>
            </a:r>
            <a:endParaRPr sz="1100">
              <a:solidFill>
                <a:schemeClr val="dk1"/>
              </a:solidFill>
            </a:endParaRPr>
          </a:p>
          <a:p>
            <a:pPr marL="457200" lvl="0" indent="0" algn="l" rtl="0">
              <a:spcBef>
                <a:spcPts val="0"/>
              </a:spcBef>
              <a:spcAft>
                <a:spcPts val="0"/>
              </a:spcAft>
              <a:buNone/>
            </a:pPr>
            <a:endParaRPr sz="1100">
              <a:solidFill>
                <a:schemeClr val="dk1"/>
              </a:solidFill>
            </a:endParaRPr>
          </a:p>
          <a:p>
            <a:pPr marL="457200" lvl="0" indent="-298450" algn="l" rtl="0">
              <a:spcBef>
                <a:spcPts val="0"/>
              </a:spcBef>
              <a:spcAft>
                <a:spcPts val="0"/>
              </a:spcAft>
              <a:buClr>
                <a:schemeClr val="dk1"/>
              </a:buClr>
              <a:buSzPts val="1100"/>
              <a:buChar char="●"/>
            </a:pPr>
            <a:r>
              <a:rPr lang="en-IN" sz="1100">
                <a:solidFill>
                  <a:schemeClr val="dk1"/>
                </a:solidFill>
              </a:rPr>
              <a:t>Telomerase activity varies between species and is regulated by the TERT gene.</a:t>
            </a:r>
            <a:endParaRPr sz="1100">
              <a:solidFill>
                <a:schemeClr val="dk1"/>
              </a:solidFill>
            </a:endParaRPr>
          </a:p>
          <a:p>
            <a:pPr marL="457200" lvl="0" indent="0" algn="l" rtl="0">
              <a:spcBef>
                <a:spcPts val="0"/>
              </a:spcBef>
              <a:spcAft>
                <a:spcPts val="0"/>
              </a:spcAft>
              <a:buNone/>
            </a:pPr>
            <a:endParaRPr sz="1100">
              <a:solidFill>
                <a:schemeClr val="dk1"/>
              </a:solidFill>
            </a:endParaRPr>
          </a:p>
          <a:p>
            <a:pPr marL="457200" lvl="0" indent="-298450" algn="l" rtl="0">
              <a:spcBef>
                <a:spcPts val="0"/>
              </a:spcBef>
              <a:spcAft>
                <a:spcPts val="0"/>
              </a:spcAft>
              <a:buClr>
                <a:schemeClr val="dk1"/>
              </a:buClr>
              <a:buSzPts val="1100"/>
              <a:buChar char="●"/>
            </a:pPr>
            <a:r>
              <a:rPr lang="en-IN" sz="1100">
                <a:solidFill>
                  <a:schemeClr val="dk1"/>
                </a:solidFill>
              </a:rPr>
              <a:t>Differential regulation of TERT expression between mice and humans is influenced by specific genetic elements. </a:t>
            </a:r>
            <a:endParaRPr sz="1100">
              <a:solidFill>
                <a:schemeClr val="dk1"/>
              </a:solidFill>
            </a:endParaRPr>
          </a:p>
        </p:txBody>
      </p:sp>
      <p:sp>
        <p:nvSpPr>
          <p:cNvPr id="451" name="Google Shape;451;g2762e187aa4_1_1456"/>
          <p:cNvSpPr txBox="1"/>
          <p:nvPr/>
        </p:nvSpPr>
        <p:spPr>
          <a:xfrm>
            <a:off x="200372" y="5403868"/>
            <a:ext cx="3817800" cy="149700"/>
          </a:xfrm>
          <a:prstGeom prst="rect">
            <a:avLst/>
          </a:prstGeom>
          <a:noFill/>
          <a:ln>
            <a:noFill/>
          </a:ln>
        </p:spPr>
        <p:txBody>
          <a:bodyPr spcFirstLastPara="1" wrap="square" lIns="0" tIns="10925" rIns="0" bIns="0" anchor="t" anchorCtr="0">
            <a:spAutoFit/>
          </a:bodyPr>
          <a:lstStyle/>
          <a:p>
            <a:pPr marL="0" lvl="0" indent="0" algn="l" rtl="0">
              <a:lnSpc>
                <a:spcPct val="100000"/>
              </a:lnSpc>
              <a:spcBef>
                <a:spcPts val="0"/>
              </a:spcBef>
              <a:spcAft>
                <a:spcPts val="0"/>
              </a:spcAft>
              <a:buNone/>
            </a:pPr>
            <a:r>
              <a:rPr lang="en-IN" sz="900">
                <a:latin typeface="Calibri"/>
                <a:ea typeface="Calibri"/>
                <a:cs typeface="Calibri"/>
                <a:sym typeface="Calibri"/>
              </a:rPr>
              <a:t>Horikawa, Izumi, et al.(2005) </a:t>
            </a:r>
            <a:r>
              <a:rPr lang="en-IN" sz="900" i="1">
                <a:latin typeface="Calibri"/>
                <a:ea typeface="Calibri"/>
                <a:cs typeface="Calibri"/>
                <a:sym typeface="Calibri"/>
              </a:rPr>
              <a:t>PNAS</a:t>
            </a:r>
            <a:r>
              <a:rPr lang="en-IN" sz="900" i="1">
                <a:solidFill>
                  <a:schemeClr val="dk1"/>
                </a:solidFill>
                <a:latin typeface="Calibri"/>
                <a:ea typeface="Calibri"/>
                <a:cs typeface="Calibri"/>
                <a:sym typeface="Calibri"/>
              </a:rPr>
              <a:t> </a:t>
            </a:r>
            <a:endParaRPr sz="900" i="1">
              <a:latin typeface="Calibri"/>
              <a:ea typeface="Calibri"/>
              <a:cs typeface="Calibri"/>
              <a:sym typeface="Calibri"/>
            </a:endParaRPr>
          </a:p>
        </p:txBody>
      </p:sp>
      <p:sp>
        <p:nvSpPr>
          <p:cNvPr id="452" name="Google Shape;452;g2762e187aa4_1_1456"/>
          <p:cNvSpPr txBox="1"/>
          <p:nvPr/>
        </p:nvSpPr>
        <p:spPr>
          <a:xfrm>
            <a:off x="185225" y="5074825"/>
            <a:ext cx="3238500" cy="248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IN" sz="1200"/>
              <a:t>In collaboration with Prof.Vinay Telgaonkar</a:t>
            </a:r>
            <a:endParaRPr sz="1200" b="1"/>
          </a:p>
        </p:txBody>
      </p:sp>
      <p:pic>
        <p:nvPicPr>
          <p:cNvPr id="453" name="Google Shape;453;g2762e187aa4_1_1456"/>
          <p:cNvPicPr preferRelativeResize="0"/>
          <p:nvPr/>
        </p:nvPicPr>
        <p:blipFill rotWithShape="1">
          <a:blip r:embed="rId3">
            <a:alphaModFix/>
          </a:blip>
          <a:srcRect l="51126" t="37363" r="4791" b="28871"/>
          <a:stretch/>
        </p:blipFill>
        <p:spPr>
          <a:xfrm>
            <a:off x="1149975" y="3306800"/>
            <a:ext cx="1109650" cy="253800"/>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9"/>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5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5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g2762e187aa4_1_899"/>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106" name="Google Shape;106;g2762e187aa4_1_899"/>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Introduction</a:t>
            </a:r>
            <a:endParaRPr sz="1600" b="0" i="0" u="none" strike="noStrike" cap="none">
              <a:solidFill>
                <a:srgbClr val="000000"/>
              </a:solidFill>
              <a:latin typeface="Arial"/>
              <a:ea typeface="Arial"/>
              <a:cs typeface="Arial"/>
              <a:sym typeface="Arial"/>
            </a:endParaRPr>
          </a:p>
        </p:txBody>
      </p:sp>
      <p:sp>
        <p:nvSpPr>
          <p:cNvPr id="107" name="Google Shape;107;g2762e187aa4_1_899"/>
          <p:cNvSpPr/>
          <p:nvPr/>
        </p:nvSpPr>
        <p:spPr>
          <a:xfrm>
            <a:off x="4320000" y="72000"/>
            <a:ext cx="1410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108" name="Google Shape;108;g2762e187aa4_1_899"/>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000000"/>
              </a:solidFill>
              <a:latin typeface="Arial"/>
              <a:ea typeface="Arial"/>
              <a:cs typeface="Arial"/>
              <a:sym typeface="Arial"/>
            </a:endParaRPr>
          </a:p>
        </p:txBody>
      </p:sp>
      <p:sp>
        <p:nvSpPr>
          <p:cNvPr id="109" name="Google Shape;109;g2762e187aa4_1_899"/>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110" name="Google Shape;110;g2762e187aa4_1_899"/>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111" name="Google Shape;111;g2762e187aa4_1_899"/>
          <p:cNvSpPr/>
          <p:nvPr/>
        </p:nvSpPr>
        <p:spPr>
          <a:xfrm>
            <a:off x="-269650" y="492850"/>
            <a:ext cx="9702900" cy="557700"/>
          </a:xfrm>
          <a:prstGeom prst="rect">
            <a:avLst/>
          </a:prstGeom>
          <a:noFill/>
          <a:ln>
            <a:noFill/>
          </a:ln>
        </p:spPr>
        <p:txBody>
          <a:bodyPr spcFirstLastPara="1" wrap="square" lIns="0" tIns="12225" rIns="0" bIns="0" anchor="ctr"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300" b="1" i="0" u="none" strike="noStrike" cap="none">
                <a:solidFill>
                  <a:srgbClr val="1F2ED4"/>
                </a:solidFill>
                <a:latin typeface="Arial"/>
                <a:ea typeface="Arial"/>
                <a:cs typeface="Arial"/>
                <a:sym typeface="Arial"/>
              </a:rPr>
              <a:t>        Human Genome: Organization of 3.2 Billion bp</a:t>
            </a:r>
            <a:endParaRPr sz="2300" b="0" i="0" u="none" strike="noStrike" cap="none">
              <a:solidFill>
                <a:srgbClr val="000000"/>
              </a:solidFill>
              <a:latin typeface="Arial"/>
              <a:ea typeface="Arial"/>
              <a:cs typeface="Arial"/>
              <a:sym typeface="Arial"/>
            </a:endParaRPr>
          </a:p>
        </p:txBody>
      </p:sp>
      <p:sp>
        <p:nvSpPr>
          <p:cNvPr id="112" name="Google Shape;112;g2762e187aa4_1_899"/>
          <p:cNvSpPr/>
          <p:nvPr/>
        </p:nvSpPr>
        <p:spPr>
          <a:xfrm>
            <a:off x="9503280" y="5256000"/>
            <a:ext cx="360600" cy="289800"/>
          </a:xfrm>
          <a:prstGeom prst="rect">
            <a:avLst/>
          </a:prstGeom>
          <a:noFill/>
          <a:ln>
            <a:noFill/>
          </a:ln>
        </p:spPr>
        <p:txBody>
          <a:bodyPr spcFirstLastPara="1" wrap="square" lIns="90000" tIns="45000" rIns="90000" bIns="45000" anchor="t"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3" name="Google Shape;113;g2762e187aa4_1_899"/>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3</a:t>
            </a:fld>
            <a:endParaRPr/>
          </a:p>
        </p:txBody>
      </p:sp>
      <p:pic>
        <p:nvPicPr>
          <p:cNvPr id="114" name="Google Shape;114;g2762e187aa4_1_899"/>
          <p:cNvPicPr preferRelativeResize="0"/>
          <p:nvPr/>
        </p:nvPicPr>
        <p:blipFill rotWithShape="1">
          <a:blip r:embed="rId3">
            <a:alphaModFix/>
          </a:blip>
          <a:srcRect/>
          <a:stretch/>
        </p:blipFill>
        <p:spPr>
          <a:xfrm>
            <a:off x="5544497" y="1111110"/>
            <a:ext cx="3958769" cy="1839232"/>
          </a:xfrm>
          <a:prstGeom prst="rect">
            <a:avLst/>
          </a:prstGeom>
          <a:noFill/>
          <a:ln>
            <a:noFill/>
          </a:ln>
        </p:spPr>
      </p:pic>
      <p:pic>
        <p:nvPicPr>
          <p:cNvPr id="115" name="Google Shape;115;g2762e187aa4_1_899"/>
          <p:cNvPicPr preferRelativeResize="0"/>
          <p:nvPr/>
        </p:nvPicPr>
        <p:blipFill rotWithShape="1">
          <a:blip r:embed="rId4">
            <a:alphaModFix/>
          </a:blip>
          <a:srcRect/>
          <a:stretch/>
        </p:blipFill>
        <p:spPr>
          <a:xfrm>
            <a:off x="304275" y="1146675"/>
            <a:ext cx="5009693" cy="3543925"/>
          </a:xfrm>
          <a:prstGeom prst="rect">
            <a:avLst/>
          </a:prstGeom>
          <a:noFill/>
          <a:ln>
            <a:noFill/>
          </a:ln>
        </p:spPr>
      </p:pic>
      <p:sp>
        <p:nvSpPr>
          <p:cNvPr id="116" name="Google Shape;116;g2762e187aa4_1_899"/>
          <p:cNvSpPr txBox="1"/>
          <p:nvPr/>
        </p:nvSpPr>
        <p:spPr>
          <a:xfrm>
            <a:off x="6133550" y="3169575"/>
            <a:ext cx="3000000" cy="985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t" anchorCtr="0">
            <a:spAutoFit/>
          </a:bodyPr>
          <a:lstStyle/>
          <a:p>
            <a:pPr marL="0" marR="114300" lvl="0" indent="0" algn="ctr" rtl="0">
              <a:spcBef>
                <a:spcPts val="0"/>
              </a:spcBef>
              <a:spcAft>
                <a:spcPts val="0"/>
              </a:spcAft>
              <a:buNone/>
            </a:pPr>
            <a:r>
              <a:rPr lang="en-IN" sz="1300" b="1">
                <a:solidFill>
                  <a:schemeClr val="dk1"/>
                </a:solidFill>
              </a:rPr>
              <a:t>T2T-CHM13 </a:t>
            </a:r>
            <a:r>
              <a:rPr lang="en-IN" sz="1300">
                <a:solidFill>
                  <a:schemeClr val="dk1"/>
                </a:solidFill>
              </a:rPr>
              <a:t>now provides sequence information of the </a:t>
            </a:r>
            <a:r>
              <a:rPr lang="en-IN" sz="1300" b="1">
                <a:solidFill>
                  <a:srgbClr val="FF0000"/>
                </a:solidFill>
              </a:rPr>
              <a:t>151-Mbp </a:t>
            </a:r>
            <a:r>
              <a:rPr lang="en-IN" sz="1300">
                <a:solidFill>
                  <a:schemeClr val="dk1"/>
                </a:solidFill>
              </a:rPr>
              <a:t>that was unknown in </a:t>
            </a:r>
            <a:r>
              <a:rPr lang="en-IN" sz="1300" b="1">
                <a:solidFill>
                  <a:schemeClr val="dk1"/>
                </a:solidFill>
              </a:rPr>
              <a:t>GRCh38 </a:t>
            </a:r>
            <a:r>
              <a:rPr lang="en-IN" sz="1300">
                <a:solidFill>
                  <a:schemeClr val="dk1"/>
                </a:solidFill>
              </a:rPr>
              <a:t>reference assembly</a:t>
            </a:r>
            <a:endParaRPr sz="1300">
              <a:solidFill>
                <a:schemeClr val="dk1"/>
              </a:solidFill>
            </a:endParaRPr>
          </a:p>
        </p:txBody>
      </p:sp>
      <p:sp>
        <p:nvSpPr>
          <p:cNvPr id="117" name="Google Shape;117;g2762e187aa4_1_899"/>
          <p:cNvSpPr/>
          <p:nvPr/>
        </p:nvSpPr>
        <p:spPr>
          <a:xfrm>
            <a:off x="2613425" y="1900525"/>
            <a:ext cx="1020600" cy="390300"/>
          </a:xfrm>
          <a:prstGeom prst="rect">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2" name="Google Shape;122;g27625cf2ae8_1_21"/>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123" name="Google Shape;123;g27625cf2ae8_1_21"/>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124" name="Google Shape;124;g27625cf2ae8_1_21"/>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125" name="Google Shape;125;g27625cf2ae8_1_21"/>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Specific  Aims</a:t>
            </a:r>
            <a:endParaRPr sz="1600" b="0" i="0" u="none" strike="noStrike" cap="none">
              <a:solidFill>
                <a:srgbClr val="666666"/>
              </a:solidFill>
              <a:latin typeface="Arial"/>
              <a:ea typeface="Arial"/>
              <a:cs typeface="Arial"/>
              <a:sym typeface="Arial"/>
            </a:endParaRPr>
          </a:p>
        </p:txBody>
      </p:sp>
      <p:sp>
        <p:nvSpPr>
          <p:cNvPr id="126" name="Google Shape;126;g27625cf2ae8_1_21"/>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127" name="Google Shape;127;g27625cf2ae8_1_21"/>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128" name="Google Shape;128;g27625cf2ae8_1_21"/>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9" name="Google Shape;129;g27625cf2ae8_1_21"/>
          <p:cNvSpPr/>
          <p:nvPr/>
        </p:nvSpPr>
        <p:spPr>
          <a:xfrm>
            <a:off x="694800" y="427800"/>
            <a:ext cx="8322900" cy="614700"/>
          </a:xfrm>
          <a:prstGeom prst="rect">
            <a:avLst/>
          </a:prstGeom>
          <a:noFill/>
          <a:ln>
            <a:noFill/>
          </a:ln>
        </p:spPr>
        <p:txBody>
          <a:bodyPr spcFirstLastPara="1" wrap="square" lIns="0" tIns="12225" rIns="0" bIns="0" anchor="t"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a:t>
            </a:r>
            <a:r>
              <a:rPr lang="en-IN" sz="2500" b="1" i="0" u="none" strike="noStrike" cap="none">
                <a:solidFill>
                  <a:srgbClr val="1F2ED4"/>
                </a:solidFill>
                <a:latin typeface="Arial"/>
                <a:ea typeface="Arial"/>
                <a:cs typeface="Arial"/>
                <a:sym typeface="Arial"/>
              </a:rPr>
              <a:t>Genome Sequence to Function</a:t>
            </a:r>
            <a:endParaRPr sz="2500" b="0" i="0" u="none" strike="noStrike" cap="none">
              <a:solidFill>
                <a:srgbClr val="000000"/>
              </a:solidFill>
              <a:latin typeface="Arial"/>
              <a:ea typeface="Arial"/>
              <a:cs typeface="Arial"/>
              <a:sym typeface="Arial"/>
            </a:endParaRPr>
          </a:p>
        </p:txBody>
      </p:sp>
      <p:sp>
        <p:nvSpPr>
          <p:cNvPr id="130" name="Google Shape;130;g27625cf2ae8_1_21"/>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4</a:t>
            </a:fld>
            <a:endParaRPr/>
          </a:p>
        </p:txBody>
      </p:sp>
      <p:cxnSp>
        <p:nvCxnSpPr>
          <p:cNvPr id="131" name="Google Shape;131;g27625cf2ae8_1_21"/>
          <p:cNvCxnSpPr>
            <a:stCxn id="132" idx="2"/>
            <a:endCxn id="133" idx="0"/>
          </p:cNvCxnSpPr>
          <p:nvPr/>
        </p:nvCxnSpPr>
        <p:spPr>
          <a:xfrm rot="-5400000" flipH="1">
            <a:off x="5883449" y="871025"/>
            <a:ext cx="538500" cy="1983300"/>
          </a:xfrm>
          <a:prstGeom prst="bentConnector3">
            <a:avLst>
              <a:gd name="adj1" fmla="val 50013"/>
            </a:avLst>
          </a:prstGeom>
          <a:noFill/>
          <a:ln w="19050" cap="flat" cmpd="sng">
            <a:solidFill>
              <a:srgbClr val="1F2ED4"/>
            </a:solidFill>
            <a:prstDash val="solid"/>
            <a:round/>
            <a:headEnd type="diamond" w="med" len="med"/>
            <a:tailEnd type="diamond" w="med" len="med"/>
          </a:ln>
        </p:spPr>
      </p:cxnSp>
      <p:cxnSp>
        <p:nvCxnSpPr>
          <p:cNvPr id="134" name="Google Shape;134;g27625cf2ae8_1_21"/>
          <p:cNvCxnSpPr>
            <a:stCxn id="135" idx="0"/>
            <a:endCxn id="132" idx="2"/>
          </p:cNvCxnSpPr>
          <p:nvPr/>
        </p:nvCxnSpPr>
        <p:spPr>
          <a:xfrm rot="-5400000">
            <a:off x="3851105" y="822264"/>
            <a:ext cx="538500" cy="2081100"/>
          </a:xfrm>
          <a:prstGeom prst="bentConnector3">
            <a:avLst>
              <a:gd name="adj1" fmla="val 50013"/>
            </a:avLst>
          </a:prstGeom>
          <a:noFill/>
          <a:ln w="19050" cap="flat" cmpd="sng">
            <a:solidFill>
              <a:srgbClr val="1F2ED4"/>
            </a:solidFill>
            <a:prstDash val="solid"/>
            <a:round/>
            <a:headEnd type="diamond" w="med" len="med"/>
            <a:tailEnd type="diamond" w="med" len="med"/>
          </a:ln>
        </p:spPr>
      </p:cxnSp>
      <p:sp>
        <p:nvSpPr>
          <p:cNvPr id="132" name="Google Shape;132;g27625cf2ae8_1_21"/>
          <p:cNvSpPr txBox="1"/>
          <p:nvPr/>
        </p:nvSpPr>
        <p:spPr>
          <a:xfrm>
            <a:off x="3670199" y="949025"/>
            <a:ext cx="2981700" cy="644400"/>
          </a:xfrm>
          <a:prstGeom prst="rect">
            <a:avLst/>
          </a:prstGeom>
          <a:noFill/>
          <a:ln>
            <a:noFill/>
          </a:ln>
        </p:spPr>
        <p:txBody>
          <a:bodyPr spcFirstLastPara="1" wrap="square" lIns="100800" tIns="100800" rIns="100800" bIns="100800" anchor="ctr" anchorCtr="0">
            <a:noAutofit/>
          </a:bodyPr>
          <a:lstStyle/>
          <a:p>
            <a:pPr marL="0" lvl="0" indent="0" algn="ctr" rtl="0">
              <a:lnSpc>
                <a:spcPct val="111812"/>
              </a:lnSpc>
              <a:spcBef>
                <a:spcPts val="0"/>
              </a:spcBef>
              <a:spcAft>
                <a:spcPts val="0"/>
              </a:spcAft>
              <a:buClr>
                <a:schemeClr val="dk1"/>
              </a:buClr>
              <a:buFont typeface="Arial"/>
              <a:buNone/>
            </a:pPr>
            <a:r>
              <a:rPr lang="en-IN" sz="1200" b="1"/>
              <a:t>Motif distribution in genome</a:t>
            </a:r>
            <a:endParaRPr sz="800" b="1">
              <a:latin typeface="Roboto"/>
              <a:ea typeface="Roboto"/>
              <a:cs typeface="Roboto"/>
              <a:sym typeface="Roboto"/>
            </a:endParaRPr>
          </a:p>
        </p:txBody>
      </p:sp>
      <p:sp>
        <p:nvSpPr>
          <p:cNvPr id="135" name="Google Shape;135;g27625cf2ae8_1_21"/>
          <p:cNvSpPr txBox="1"/>
          <p:nvPr/>
        </p:nvSpPr>
        <p:spPr>
          <a:xfrm>
            <a:off x="2232005" y="2132064"/>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Gene regulation</a:t>
            </a:r>
            <a:endParaRPr sz="1200" b="1">
              <a:solidFill>
                <a:schemeClr val="dk1"/>
              </a:solidFill>
            </a:endParaRPr>
          </a:p>
        </p:txBody>
      </p:sp>
      <p:sp>
        <p:nvSpPr>
          <p:cNvPr id="133" name="Google Shape;133;g27625cf2ae8_1_21"/>
          <p:cNvSpPr txBox="1"/>
          <p:nvPr/>
        </p:nvSpPr>
        <p:spPr>
          <a:xfrm>
            <a:off x="6296521" y="2132064"/>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Chromosome Positioning</a:t>
            </a:r>
            <a:endParaRPr sz="1200" b="1">
              <a:solidFill>
                <a:schemeClr val="dk1"/>
              </a:solidFill>
            </a:endParaRPr>
          </a:p>
        </p:txBody>
      </p:sp>
      <p:pic>
        <p:nvPicPr>
          <p:cNvPr id="136" name="Google Shape;136;g27625cf2ae8_1_21"/>
          <p:cNvPicPr preferRelativeResize="0"/>
          <p:nvPr/>
        </p:nvPicPr>
        <p:blipFill rotWithShape="1">
          <a:blip r:embed="rId3">
            <a:alphaModFix/>
          </a:blip>
          <a:srcRect t="2505" b="-9"/>
          <a:stretch/>
        </p:blipFill>
        <p:spPr>
          <a:xfrm>
            <a:off x="5898075" y="2759049"/>
            <a:ext cx="2664575" cy="1448575"/>
          </a:xfrm>
          <a:prstGeom prst="rect">
            <a:avLst/>
          </a:prstGeom>
          <a:noFill/>
          <a:ln>
            <a:noFill/>
          </a:ln>
        </p:spPr>
      </p:pic>
      <p:pic>
        <p:nvPicPr>
          <p:cNvPr id="137" name="Google Shape;137;g27625cf2ae8_1_21"/>
          <p:cNvPicPr preferRelativeResize="0"/>
          <p:nvPr/>
        </p:nvPicPr>
        <p:blipFill rotWithShape="1">
          <a:blip r:embed="rId4">
            <a:alphaModFix/>
          </a:blip>
          <a:srcRect t="9159" b="23883"/>
          <a:stretch/>
        </p:blipFill>
        <p:spPr>
          <a:xfrm>
            <a:off x="1589325" y="2963638"/>
            <a:ext cx="3097699" cy="1174576"/>
          </a:xfrm>
          <a:prstGeom prst="rect">
            <a:avLst/>
          </a:prstGeom>
          <a:noFill/>
          <a:ln>
            <a:noFill/>
          </a:ln>
        </p:spPr>
      </p:pic>
      <p:sp>
        <p:nvSpPr>
          <p:cNvPr id="138" name="Google Shape;138;g27625cf2ae8_1_21"/>
          <p:cNvSpPr txBox="1"/>
          <p:nvPr/>
        </p:nvSpPr>
        <p:spPr>
          <a:xfrm>
            <a:off x="1536605" y="4606139"/>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Regulatory network prediction</a:t>
            </a:r>
            <a:endParaRPr sz="1200" b="1">
              <a:solidFill>
                <a:schemeClr val="dk1"/>
              </a:solidFill>
            </a:endParaRPr>
          </a:p>
        </p:txBody>
      </p:sp>
      <p:sp>
        <p:nvSpPr>
          <p:cNvPr id="139" name="Google Shape;139;g27625cf2ae8_1_21"/>
          <p:cNvSpPr txBox="1"/>
          <p:nvPr/>
        </p:nvSpPr>
        <p:spPr>
          <a:xfrm>
            <a:off x="5729999" y="4682348"/>
            <a:ext cx="1438200" cy="5385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Motif identification</a:t>
            </a:r>
            <a:endParaRPr sz="1200" b="1">
              <a:solidFill>
                <a:schemeClr val="dk1"/>
              </a:solidFill>
            </a:endParaRPr>
          </a:p>
        </p:txBody>
      </p:sp>
      <p:cxnSp>
        <p:nvCxnSpPr>
          <p:cNvPr id="140" name="Google Shape;140;g27625cf2ae8_1_21"/>
          <p:cNvCxnSpPr/>
          <p:nvPr/>
        </p:nvCxnSpPr>
        <p:spPr>
          <a:xfrm rot="-5400000" flipH="1">
            <a:off x="7345800" y="4033425"/>
            <a:ext cx="644400" cy="852000"/>
          </a:xfrm>
          <a:prstGeom prst="bentConnector3">
            <a:avLst>
              <a:gd name="adj1" fmla="val 50000"/>
            </a:avLst>
          </a:prstGeom>
          <a:noFill/>
          <a:ln w="19050" cap="flat" cmpd="sng">
            <a:solidFill>
              <a:srgbClr val="1F2ED4"/>
            </a:solidFill>
            <a:prstDash val="solid"/>
            <a:round/>
            <a:headEnd type="none" w="med" len="med"/>
            <a:tailEnd type="none" w="med" len="med"/>
          </a:ln>
        </p:spPr>
      </p:cxnSp>
      <p:cxnSp>
        <p:nvCxnSpPr>
          <p:cNvPr id="141" name="Google Shape;141;g27625cf2ae8_1_21"/>
          <p:cNvCxnSpPr/>
          <p:nvPr/>
        </p:nvCxnSpPr>
        <p:spPr>
          <a:xfrm rot="5400000">
            <a:off x="6520500" y="4060125"/>
            <a:ext cx="644400" cy="798600"/>
          </a:xfrm>
          <a:prstGeom prst="bentConnector3">
            <a:avLst>
              <a:gd name="adj1" fmla="val 50000"/>
            </a:avLst>
          </a:prstGeom>
          <a:noFill/>
          <a:ln w="19050" cap="flat" cmpd="sng">
            <a:solidFill>
              <a:srgbClr val="1F2ED4"/>
            </a:solidFill>
            <a:prstDash val="solid"/>
            <a:round/>
            <a:headEnd type="none" w="med" len="med"/>
            <a:tailEnd type="none" w="med" len="med"/>
          </a:ln>
        </p:spPr>
      </p:cxnSp>
      <p:sp>
        <p:nvSpPr>
          <p:cNvPr id="142" name="Google Shape;142;g27625cf2ae8_1_21"/>
          <p:cNvSpPr txBox="1"/>
          <p:nvPr/>
        </p:nvSpPr>
        <p:spPr>
          <a:xfrm>
            <a:off x="7453099" y="4682348"/>
            <a:ext cx="1438200" cy="5385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Model for Prediction</a:t>
            </a:r>
            <a:endParaRPr sz="1200" b="1">
              <a:solidFill>
                <a:schemeClr val="dk1"/>
              </a:solidFill>
            </a:endParaRPr>
          </a:p>
        </p:txBody>
      </p:sp>
      <p:cxnSp>
        <p:nvCxnSpPr>
          <p:cNvPr id="143" name="Google Shape;143;g27625cf2ae8_1_21"/>
          <p:cNvCxnSpPr/>
          <p:nvPr/>
        </p:nvCxnSpPr>
        <p:spPr>
          <a:xfrm rot="-5400000" flipH="1">
            <a:off x="3209650" y="3984675"/>
            <a:ext cx="699300" cy="852000"/>
          </a:xfrm>
          <a:prstGeom prst="bentConnector3">
            <a:avLst>
              <a:gd name="adj1" fmla="val 50000"/>
            </a:avLst>
          </a:prstGeom>
          <a:noFill/>
          <a:ln w="19050" cap="flat" cmpd="sng">
            <a:solidFill>
              <a:srgbClr val="1F2ED4"/>
            </a:solidFill>
            <a:prstDash val="solid"/>
            <a:round/>
            <a:headEnd type="none" w="med" len="med"/>
            <a:tailEnd type="none" w="med" len="med"/>
          </a:ln>
        </p:spPr>
      </p:cxnSp>
      <p:cxnSp>
        <p:nvCxnSpPr>
          <p:cNvPr id="144" name="Google Shape;144;g27625cf2ae8_1_21"/>
          <p:cNvCxnSpPr/>
          <p:nvPr/>
        </p:nvCxnSpPr>
        <p:spPr>
          <a:xfrm rot="5400000">
            <a:off x="2374750" y="3994275"/>
            <a:ext cx="691800" cy="825300"/>
          </a:xfrm>
          <a:prstGeom prst="bentConnector3">
            <a:avLst>
              <a:gd name="adj1" fmla="val 50000"/>
            </a:avLst>
          </a:prstGeom>
          <a:noFill/>
          <a:ln w="19050" cap="flat" cmpd="sng">
            <a:solidFill>
              <a:srgbClr val="1F2ED4"/>
            </a:solidFill>
            <a:prstDash val="solid"/>
            <a:round/>
            <a:headEnd type="none" w="med" len="med"/>
            <a:tailEnd type="none" w="med" len="med"/>
          </a:ln>
        </p:spPr>
      </p:cxnSp>
      <p:sp>
        <p:nvSpPr>
          <p:cNvPr id="145" name="Google Shape;145;g27625cf2ae8_1_21"/>
          <p:cNvSpPr txBox="1"/>
          <p:nvPr/>
        </p:nvSpPr>
        <p:spPr>
          <a:xfrm>
            <a:off x="3119330" y="4606139"/>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Validation</a:t>
            </a:r>
            <a:endParaRPr sz="1200" b="1">
              <a:solidFill>
                <a:schemeClr val="dk1"/>
              </a:solidFil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1"/>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3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3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40"/>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41"/>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4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34"/>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135"/>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37"/>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43"/>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14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45"/>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1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g2762e187aa4_1_1194"/>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151" name="Google Shape;151;g2762e187aa4_1_1194"/>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152" name="Google Shape;152;g2762e187aa4_1_1194"/>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153" name="Google Shape;153;g2762e187aa4_1_1194"/>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Specific  Aims</a:t>
            </a:r>
            <a:endParaRPr sz="1600" b="0" i="0" u="none" strike="noStrike" cap="none">
              <a:solidFill>
                <a:srgbClr val="666666"/>
              </a:solidFill>
              <a:latin typeface="Arial"/>
              <a:ea typeface="Arial"/>
              <a:cs typeface="Arial"/>
              <a:sym typeface="Arial"/>
            </a:endParaRPr>
          </a:p>
        </p:txBody>
      </p:sp>
      <p:sp>
        <p:nvSpPr>
          <p:cNvPr id="154" name="Google Shape;154;g2762e187aa4_1_1194"/>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155" name="Google Shape;155;g2762e187aa4_1_1194"/>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156" name="Google Shape;156;g2762e187aa4_1_1194"/>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7" name="Google Shape;157;g2762e187aa4_1_1194"/>
          <p:cNvSpPr/>
          <p:nvPr/>
        </p:nvSpPr>
        <p:spPr>
          <a:xfrm>
            <a:off x="694800" y="427800"/>
            <a:ext cx="8322900" cy="614700"/>
          </a:xfrm>
          <a:prstGeom prst="rect">
            <a:avLst/>
          </a:prstGeom>
          <a:noFill/>
          <a:ln>
            <a:noFill/>
          </a:ln>
        </p:spPr>
        <p:txBody>
          <a:bodyPr spcFirstLastPara="1" wrap="square" lIns="0" tIns="12225" rIns="0" bIns="0" anchor="t"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a:t>
            </a:r>
            <a:r>
              <a:rPr lang="en-IN" sz="2500" b="1" i="0" u="none" strike="noStrike" cap="none">
                <a:solidFill>
                  <a:srgbClr val="1F2ED4"/>
                </a:solidFill>
                <a:latin typeface="Arial"/>
                <a:ea typeface="Arial"/>
                <a:cs typeface="Arial"/>
                <a:sym typeface="Arial"/>
              </a:rPr>
              <a:t>Genome Sequence to Function</a:t>
            </a:r>
            <a:endParaRPr sz="2500" b="0" i="0" u="none" strike="noStrike" cap="none">
              <a:solidFill>
                <a:srgbClr val="000000"/>
              </a:solidFill>
              <a:latin typeface="Arial"/>
              <a:ea typeface="Arial"/>
              <a:cs typeface="Arial"/>
              <a:sym typeface="Arial"/>
            </a:endParaRPr>
          </a:p>
        </p:txBody>
      </p:sp>
      <p:sp>
        <p:nvSpPr>
          <p:cNvPr id="158" name="Google Shape;158;g2762e187aa4_1_1194"/>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5</a:t>
            </a:fld>
            <a:endParaRPr/>
          </a:p>
        </p:txBody>
      </p:sp>
      <p:cxnSp>
        <p:nvCxnSpPr>
          <p:cNvPr id="159" name="Google Shape;159;g2762e187aa4_1_1194"/>
          <p:cNvCxnSpPr>
            <a:stCxn id="160" idx="2"/>
            <a:endCxn id="161" idx="0"/>
          </p:cNvCxnSpPr>
          <p:nvPr/>
        </p:nvCxnSpPr>
        <p:spPr>
          <a:xfrm rot="-5400000" flipH="1">
            <a:off x="5883449" y="871025"/>
            <a:ext cx="538500" cy="1983300"/>
          </a:xfrm>
          <a:prstGeom prst="bentConnector3">
            <a:avLst>
              <a:gd name="adj1" fmla="val 50013"/>
            </a:avLst>
          </a:prstGeom>
          <a:noFill/>
          <a:ln w="19050" cap="flat" cmpd="sng">
            <a:solidFill>
              <a:srgbClr val="CFE2F3"/>
            </a:solidFill>
            <a:prstDash val="solid"/>
            <a:round/>
            <a:headEnd type="diamond" w="med" len="med"/>
            <a:tailEnd type="diamond" w="med" len="med"/>
          </a:ln>
        </p:spPr>
      </p:cxnSp>
      <p:cxnSp>
        <p:nvCxnSpPr>
          <p:cNvPr id="162" name="Google Shape;162;g2762e187aa4_1_1194"/>
          <p:cNvCxnSpPr>
            <a:stCxn id="163" idx="0"/>
            <a:endCxn id="160" idx="2"/>
          </p:cNvCxnSpPr>
          <p:nvPr/>
        </p:nvCxnSpPr>
        <p:spPr>
          <a:xfrm rot="-5400000">
            <a:off x="3851105" y="822264"/>
            <a:ext cx="538500" cy="2081100"/>
          </a:xfrm>
          <a:prstGeom prst="bentConnector3">
            <a:avLst>
              <a:gd name="adj1" fmla="val 50013"/>
            </a:avLst>
          </a:prstGeom>
          <a:noFill/>
          <a:ln w="19050" cap="flat" cmpd="sng">
            <a:solidFill>
              <a:srgbClr val="1F2ED4"/>
            </a:solidFill>
            <a:prstDash val="solid"/>
            <a:round/>
            <a:headEnd type="diamond" w="med" len="med"/>
            <a:tailEnd type="diamond" w="med" len="med"/>
          </a:ln>
        </p:spPr>
      </p:cxnSp>
      <p:sp>
        <p:nvSpPr>
          <p:cNvPr id="160" name="Google Shape;160;g2762e187aa4_1_1194"/>
          <p:cNvSpPr txBox="1"/>
          <p:nvPr/>
        </p:nvSpPr>
        <p:spPr>
          <a:xfrm>
            <a:off x="3670199" y="949025"/>
            <a:ext cx="2981700" cy="644400"/>
          </a:xfrm>
          <a:prstGeom prst="rect">
            <a:avLst/>
          </a:prstGeom>
          <a:noFill/>
          <a:ln>
            <a:noFill/>
          </a:ln>
        </p:spPr>
        <p:txBody>
          <a:bodyPr spcFirstLastPara="1" wrap="square" lIns="100800" tIns="100800" rIns="100800" bIns="100800" anchor="ctr" anchorCtr="0">
            <a:noAutofit/>
          </a:bodyPr>
          <a:lstStyle/>
          <a:p>
            <a:pPr marL="0" lvl="0" indent="0" algn="ctr" rtl="0">
              <a:lnSpc>
                <a:spcPct val="111812"/>
              </a:lnSpc>
              <a:spcBef>
                <a:spcPts val="0"/>
              </a:spcBef>
              <a:spcAft>
                <a:spcPts val="0"/>
              </a:spcAft>
              <a:buNone/>
            </a:pPr>
            <a:r>
              <a:rPr lang="en-IN" sz="1200" b="1"/>
              <a:t>Motif distribution in</a:t>
            </a:r>
            <a:endParaRPr sz="1200" b="1"/>
          </a:p>
          <a:p>
            <a:pPr marL="0" lvl="0" indent="0" algn="ctr" rtl="0">
              <a:lnSpc>
                <a:spcPct val="111812"/>
              </a:lnSpc>
              <a:spcBef>
                <a:spcPts val="0"/>
              </a:spcBef>
              <a:spcAft>
                <a:spcPts val="0"/>
              </a:spcAft>
              <a:buNone/>
            </a:pPr>
            <a:r>
              <a:rPr lang="en-IN" sz="1200" b="1"/>
              <a:t>genome</a:t>
            </a:r>
            <a:endParaRPr sz="800" b="1">
              <a:latin typeface="Roboto"/>
              <a:ea typeface="Roboto"/>
              <a:cs typeface="Roboto"/>
              <a:sym typeface="Roboto"/>
            </a:endParaRPr>
          </a:p>
        </p:txBody>
      </p:sp>
      <p:sp>
        <p:nvSpPr>
          <p:cNvPr id="163" name="Google Shape;163;g2762e187aa4_1_1194"/>
          <p:cNvSpPr txBox="1"/>
          <p:nvPr/>
        </p:nvSpPr>
        <p:spPr>
          <a:xfrm>
            <a:off x="2232005" y="2132064"/>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Gene regulation</a:t>
            </a:r>
            <a:endParaRPr sz="1200" b="1">
              <a:solidFill>
                <a:schemeClr val="dk1"/>
              </a:solidFill>
            </a:endParaRPr>
          </a:p>
        </p:txBody>
      </p:sp>
      <p:sp>
        <p:nvSpPr>
          <p:cNvPr id="161" name="Google Shape;161;g2762e187aa4_1_1194"/>
          <p:cNvSpPr txBox="1"/>
          <p:nvPr/>
        </p:nvSpPr>
        <p:spPr>
          <a:xfrm>
            <a:off x="6296521" y="2132064"/>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rgbClr val="9E9E9E"/>
                </a:solidFill>
              </a:rPr>
              <a:t>Chromosome Positioning</a:t>
            </a:r>
            <a:endParaRPr sz="1200" b="1">
              <a:solidFill>
                <a:srgbClr val="9E9E9E"/>
              </a:solidFill>
            </a:endParaRPr>
          </a:p>
        </p:txBody>
      </p:sp>
      <p:pic>
        <p:nvPicPr>
          <p:cNvPr id="164" name="Google Shape;164;g2762e187aa4_1_1194"/>
          <p:cNvPicPr preferRelativeResize="0"/>
          <p:nvPr/>
        </p:nvPicPr>
        <p:blipFill rotWithShape="1">
          <a:blip r:embed="rId3">
            <a:alphaModFix amt="39000"/>
          </a:blip>
          <a:srcRect t="2505" b="-9"/>
          <a:stretch/>
        </p:blipFill>
        <p:spPr>
          <a:xfrm>
            <a:off x="5898075" y="2759049"/>
            <a:ext cx="2664575" cy="1448575"/>
          </a:xfrm>
          <a:prstGeom prst="rect">
            <a:avLst/>
          </a:prstGeom>
          <a:noFill/>
          <a:ln>
            <a:noFill/>
          </a:ln>
        </p:spPr>
      </p:pic>
      <p:pic>
        <p:nvPicPr>
          <p:cNvPr id="165" name="Google Shape;165;g2762e187aa4_1_1194"/>
          <p:cNvPicPr preferRelativeResize="0"/>
          <p:nvPr/>
        </p:nvPicPr>
        <p:blipFill rotWithShape="1">
          <a:blip r:embed="rId4">
            <a:alphaModFix/>
          </a:blip>
          <a:srcRect t="9159" b="23883"/>
          <a:stretch/>
        </p:blipFill>
        <p:spPr>
          <a:xfrm>
            <a:off x="1589325" y="2963638"/>
            <a:ext cx="3097699" cy="1174576"/>
          </a:xfrm>
          <a:prstGeom prst="rect">
            <a:avLst/>
          </a:prstGeom>
          <a:noFill/>
          <a:ln>
            <a:noFill/>
          </a:ln>
        </p:spPr>
      </p:pic>
      <p:sp>
        <p:nvSpPr>
          <p:cNvPr id="166" name="Google Shape;166;g2762e187aa4_1_1194"/>
          <p:cNvSpPr txBox="1"/>
          <p:nvPr/>
        </p:nvSpPr>
        <p:spPr>
          <a:xfrm>
            <a:off x="1536605" y="4606139"/>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Regulatory network prediction</a:t>
            </a:r>
            <a:endParaRPr sz="1200" b="1">
              <a:solidFill>
                <a:schemeClr val="dk1"/>
              </a:solidFill>
            </a:endParaRPr>
          </a:p>
        </p:txBody>
      </p:sp>
      <p:sp>
        <p:nvSpPr>
          <p:cNvPr id="167" name="Google Shape;167;g2762e187aa4_1_1194"/>
          <p:cNvSpPr txBox="1"/>
          <p:nvPr/>
        </p:nvSpPr>
        <p:spPr>
          <a:xfrm>
            <a:off x="5729999" y="4682348"/>
            <a:ext cx="1438200" cy="5385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rgbClr val="9E9E9E"/>
                </a:solidFill>
              </a:rPr>
              <a:t>Motif identification</a:t>
            </a:r>
            <a:endParaRPr sz="1200" b="1">
              <a:solidFill>
                <a:srgbClr val="9E9E9E"/>
              </a:solidFill>
            </a:endParaRPr>
          </a:p>
        </p:txBody>
      </p:sp>
      <p:cxnSp>
        <p:nvCxnSpPr>
          <p:cNvPr id="168" name="Google Shape;168;g2762e187aa4_1_1194"/>
          <p:cNvCxnSpPr/>
          <p:nvPr/>
        </p:nvCxnSpPr>
        <p:spPr>
          <a:xfrm rot="-5400000" flipH="1">
            <a:off x="7345800" y="4033425"/>
            <a:ext cx="644400" cy="852000"/>
          </a:xfrm>
          <a:prstGeom prst="bentConnector3">
            <a:avLst>
              <a:gd name="adj1" fmla="val 50000"/>
            </a:avLst>
          </a:prstGeom>
          <a:noFill/>
          <a:ln w="19050" cap="flat" cmpd="sng">
            <a:solidFill>
              <a:srgbClr val="CFE2F3"/>
            </a:solidFill>
            <a:prstDash val="solid"/>
            <a:round/>
            <a:headEnd type="none" w="med" len="med"/>
            <a:tailEnd type="none" w="med" len="med"/>
          </a:ln>
        </p:spPr>
      </p:cxnSp>
      <p:cxnSp>
        <p:nvCxnSpPr>
          <p:cNvPr id="169" name="Google Shape;169;g2762e187aa4_1_1194"/>
          <p:cNvCxnSpPr/>
          <p:nvPr/>
        </p:nvCxnSpPr>
        <p:spPr>
          <a:xfrm rot="5400000">
            <a:off x="6520500" y="4060125"/>
            <a:ext cx="644400" cy="798600"/>
          </a:xfrm>
          <a:prstGeom prst="bentConnector3">
            <a:avLst>
              <a:gd name="adj1" fmla="val 50000"/>
            </a:avLst>
          </a:prstGeom>
          <a:noFill/>
          <a:ln w="19050" cap="flat" cmpd="sng">
            <a:solidFill>
              <a:srgbClr val="CFE2F3"/>
            </a:solidFill>
            <a:prstDash val="solid"/>
            <a:round/>
            <a:headEnd type="none" w="med" len="med"/>
            <a:tailEnd type="none" w="med" len="med"/>
          </a:ln>
        </p:spPr>
      </p:cxnSp>
      <p:sp>
        <p:nvSpPr>
          <p:cNvPr id="170" name="Google Shape;170;g2762e187aa4_1_1194"/>
          <p:cNvSpPr txBox="1"/>
          <p:nvPr/>
        </p:nvSpPr>
        <p:spPr>
          <a:xfrm>
            <a:off x="7453099" y="4682348"/>
            <a:ext cx="1438200" cy="5385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rgbClr val="9E9E9E"/>
                </a:solidFill>
              </a:rPr>
              <a:t>Model for Prediction</a:t>
            </a:r>
            <a:endParaRPr sz="1200" b="1">
              <a:solidFill>
                <a:srgbClr val="9E9E9E"/>
              </a:solidFill>
            </a:endParaRPr>
          </a:p>
        </p:txBody>
      </p:sp>
      <p:cxnSp>
        <p:nvCxnSpPr>
          <p:cNvPr id="171" name="Google Shape;171;g2762e187aa4_1_1194"/>
          <p:cNvCxnSpPr/>
          <p:nvPr/>
        </p:nvCxnSpPr>
        <p:spPr>
          <a:xfrm rot="-5400000" flipH="1">
            <a:off x="3209650" y="3984675"/>
            <a:ext cx="699300" cy="852000"/>
          </a:xfrm>
          <a:prstGeom prst="bentConnector3">
            <a:avLst>
              <a:gd name="adj1" fmla="val 50000"/>
            </a:avLst>
          </a:prstGeom>
          <a:noFill/>
          <a:ln w="19050" cap="flat" cmpd="sng">
            <a:solidFill>
              <a:srgbClr val="1F2ED4"/>
            </a:solidFill>
            <a:prstDash val="solid"/>
            <a:round/>
            <a:headEnd type="none" w="med" len="med"/>
            <a:tailEnd type="none" w="med" len="med"/>
          </a:ln>
        </p:spPr>
      </p:cxnSp>
      <p:cxnSp>
        <p:nvCxnSpPr>
          <p:cNvPr id="172" name="Google Shape;172;g2762e187aa4_1_1194"/>
          <p:cNvCxnSpPr/>
          <p:nvPr/>
        </p:nvCxnSpPr>
        <p:spPr>
          <a:xfrm rot="5400000">
            <a:off x="2374750" y="3994275"/>
            <a:ext cx="691800" cy="825300"/>
          </a:xfrm>
          <a:prstGeom prst="bentConnector3">
            <a:avLst>
              <a:gd name="adj1" fmla="val 50000"/>
            </a:avLst>
          </a:prstGeom>
          <a:noFill/>
          <a:ln w="19050" cap="flat" cmpd="sng">
            <a:solidFill>
              <a:srgbClr val="1F2ED4"/>
            </a:solidFill>
            <a:prstDash val="solid"/>
            <a:round/>
            <a:headEnd type="none" w="med" len="med"/>
            <a:tailEnd type="none" w="med" len="med"/>
          </a:ln>
        </p:spPr>
      </p:cxnSp>
      <p:sp>
        <p:nvSpPr>
          <p:cNvPr id="173" name="Google Shape;173;g2762e187aa4_1_1194"/>
          <p:cNvSpPr txBox="1"/>
          <p:nvPr/>
        </p:nvSpPr>
        <p:spPr>
          <a:xfrm>
            <a:off x="3119330" y="4606139"/>
            <a:ext cx="1695600" cy="644400"/>
          </a:xfrm>
          <a:prstGeom prst="rect">
            <a:avLst/>
          </a:prstGeom>
          <a:noFill/>
          <a:ln>
            <a:noFill/>
          </a:ln>
        </p:spPr>
        <p:txBody>
          <a:bodyPr spcFirstLastPara="1" wrap="square" lIns="100800" tIns="100800" rIns="100800" bIns="100800" anchor="ctr" anchorCtr="0">
            <a:noAutofit/>
          </a:bodyPr>
          <a:lstStyle/>
          <a:p>
            <a:pPr marL="0" lvl="0" indent="0" algn="ctr" rtl="0">
              <a:spcBef>
                <a:spcPts val="0"/>
              </a:spcBef>
              <a:spcAft>
                <a:spcPts val="0"/>
              </a:spcAft>
              <a:buNone/>
            </a:pPr>
            <a:r>
              <a:rPr lang="en-IN" sz="1200" b="1">
                <a:solidFill>
                  <a:schemeClr val="dk1"/>
                </a:solidFill>
              </a:rPr>
              <a:t>Validation</a:t>
            </a:r>
            <a:endParaRPr sz="1200" b="1">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g2762e187aa4_1_1225"/>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179" name="Google Shape;179;g2762e187aa4_1_1225"/>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180" name="Google Shape;180;g2762e187aa4_1_1225"/>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181" name="Google Shape;181;g2762e187aa4_1_1225"/>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Specific  Aims</a:t>
            </a:r>
            <a:endParaRPr sz="1600" b="0" i="0" u="none" strike="noStrike" cap="none">
              <a:solidFill>
                <a:srgbClr val="666666"/>
              </a:solidFill>
              <a:latin typeface="Arial"/>
              <a:ea typeface="Arial"/>
              <a:cs typeface="Arial"/>
              <a:sym typeface="Arial"/>
            </a:endParaRPr>
          </a:p>
        </p:txBody>
      </p:sp>
      <p:sp>
        <p:nvSpPr>
          <p:cNvPr id="182" name="Google Shape;182;g2762e187aa4_1_1225"/>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183" name="Google Shape;183;g2762e187aa4_1_1225"/>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184" name="Google Shape;184;g2762e187aa4_1_1225"/>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85" name="Google Shape;185;g2762e187aa4_1_1225"/>
          <p:cNvSpPr/>
          <p:nvPr/>
        </p:nvSpPr>
        <p:spPr>
          <a:xfrm>
            <a:off x="694800" y="504000"/>
            <a:ext cx="8322900" cy="1276200"/>
          </a:xfrm>
          <a:prstGeom prst="rect">
            <a:avLst/>
          </a:prstGeom>
          <a:noFill/>
          <a:ln>
            <a:noFill/>
          </a:ln>
        </p:spPr>
        <p:txBody>
          <a:bodyPr spcFirstLastPara="1" wrap="square" lIns="0" tIns="12225" rIns="0" bIns="0" anchor="t"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Genome Sequence Regulating Function</a:t>
            </a:r>
            <a:endParaRPr sz="2800" b="0" i="0" u="none" strike="noStrike" cap="none">
              <a:solidFill>
                <a:srgbClr val="000000"/>
              </a:solidFill>
              <a:latin typeface="Arial"/>
              <a:ea typeface="Arial"/>
              <a:cs typeface="Arial"/>
              <a:sym typeface="Arial"/>
            </a:endParaRPr>
          </a:p>
        </p:txBody>
      </p:sp>
      <p:sp>
        <p:nvSpPr>
          <p:cNvPr id="186" name="Google Shape;186;g2762e187aa4_1_1225"/>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6</a:t>
            </a:fld>
            <a:endParaRPr/>
          </a:p>
        </p:txBody>
      </p:sp>
      <p:sp>
        <p:nvSpPr>
          <p:cNvPr id="187" name="Google Shape;187;g2762e187aa4_1_1225"/>
          <p:cNvSpPr txBox="1"/>
          <p:nvPr/>
        </p:nvSpPr>
        <p:spPr>
          <a:xfrm>
            <a:off x="152400" y="1101875"/>
            <a:ext cx="9609600" cy="4410000"/>
          </a:xfrm>
          <a:prstGeom prst="rect">
            <a:avLst/>
          </a:prstGeom>
          <a:noFill/>
          <a:ln>
            <a:noFill/>
          </a:ln>
        </p:spPr>
        <p:txBody>
          <a:bodyPr spcFirstLastPara="1" wrap="square" lIns="91425" tIns="91425" rIns="91425" bIns="91425" anchor="t" anchorCtr="0">
            <a:spAutoFit/>
          </a:bodyPr>
          <a:lstStyle/>
          <a:p>
            <a:pPr marL="304800" lvl="0" indent="-298450" algn="l" rtl="0">
              <a:spcBef>
                <a:spcPts val="0"/>
              </a:spcBef>
              <a:spcAft>
                <a:spcPts val="0"/>
              </a:spcAft>
              <a:buClr>
                <a:schemeClr val="dk1"/>
              </a:buClr>
              <a:buSzPts val="1500"/>
              <a:buFont typeface="Calibri"/>
              <a:buAutoNum type="arabicPeriod"/>
            </a:pPr>
            <a:r>
              <a:rPr lang="en-IN" sz="1500" b="1">
                <a:solidFill>
                  <a:schemeClr val="dk1"/>
                </a:solidFill>
                <a:latin typeface="Calibri"/>
                <a:ea typeface="Calibri"/>
                <a:cs typeface="Calibri"/>
                <a:sym typeface="Calibri"/>
              </a:rPr>
              <a:t>Motif generation and distribution-metric scoring :</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1219200" lvl="1" indent="-120650" algn="l" rtl="0">
              <a:spcBef>
                <a:spcPts val="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Whole Genome</a:t>
            </a:r>
            <a:endParaRPr sz="1500">
              <a:solidFill>
                <a:schemeClr val="dk1"/>
              </a:solidFill>
              <a:latin typeface="Calibri"/>
              <a:ea typeface="Calibri"/>
              <a:cs typeface="Calibri"/>
              <a:sym typeface="Calibri"/>
            </a:endParaRPr>
          </a:p>
          <a:p>
            <a:pPr marL="0" lvl="1" indent="0" algn="l" rtl="0">
              <a:spcBef>
                <a:spcPts val="0"/>
              </a:spcBef>
              <a:spcAft>
                <a:spcPts val="0"/>
              </a:spcAft>
              <a:buNone/>
            </a:pPr>
            <a:endParaRPr>
              <a:solidFill>
                <a:schemeClr val="dk1"/>
              </a:solidFill>
              <a:latin typeface="Calibri"/>
              <a:ea typeface="Calibri"/>
              <a:cs typeface="Calibri"/>
              <a:sym typeface="Calibri"/>
            </a:endParaRPr>
          </a:p>
          <a:p>
            <a:pPr marL="1219200" lvl="1" indent="-120650" algn="l" rtl="0">
              <a:spcBef>
                <a:spcPts val="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Randomized genome</a:t>
            </a:r>
            <a:endParaRPr sz="1500">
              <a:solidFill>
                <a:schemeClr val="dk1"/>
              </a:solidFill>
              <a:latin typeface="Calibri"/>
              <a:ea typeface="Calibri"/>
              <a:cs typeface="Calibri"/>
              <a:sym typeface="Calibri"/>
            </a:endParaRPr>
          </a:p>
          <a:p>
            <a:pPr marL="0" lvl="1" indent="0" algn="l" rtl="0">
              <a:spcBef>
                <a:spcPts val="0"/>
              </a:spcBef>
              <a:spcAft>
                <a:spcPts val="0"/>
              </a:spcAft>
              <a:buNone/>
            </a:pPr>
            <a:endParaRPr>
              <a:solidFill>
                <a:schemeClr val="dk1"/>
              </a:solidFill>
              <a:latin typeface="Calibri"/>
              <a:ea typeface="Calibri"/>
              <a:cs typeface="Calibri"/>
              <a:sym typeface="Calibri"/>
            </a:endParaRPr>
          </a:p>
          <a:p>
            <a:pPr marL="1219200" lvl="1" indent="-120650" algn="l" rtl="0">
              <a:spcBef>
                <a:spcPts val="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Centromere</a:t>
            </a:r>
            <a:endParaRPr sz="1500">
              <a:solidFill>
                <a:schemeClr val="dk1"/>
              </a:solidFill>
              <a:latin typeface="Calibri"/>
              <a:ea typeface="Calibri"/>
              <a:cs typeface="Calibri"/>
              <a:sym typeface="Calibri"/>
            </a:endParaRPr>
          </a:p>
          <a:p>
            <a:pPr marL="0" lvl="1" indent="0" algn="l" rtl="0">
              <a:spcBef>
                <a:spcPts val="0"/>
              </a:spcBef>
              <a:spcAft>
                <a:spcPts val="0"/>
              </a:spcAft>
              <a:buNone/>
            </a:pPr>
            <a:endParaRPr>
              <a:solidFill>
                <a:schemeClr val="dk1"/>
              </a:solidFill>
              <a:latin typeface="Calibri"/>
              <a:ea typeface="Calibri"/>
              <a:cs typeface="Calibri"/>
              <a:sym typeface="Calibri"/>
            </a:endParaRPr>
          </a:p>
          <a:p>
            <a:pPr marL="215900" lvl="0" indent="-209550" algn="l" rtl="0">
              <a:spcBef>
                <a:spcPts val="0"/>
              </a:spcBef>
              <a:spcAft>
                <a:spcPts val="0"/>
              </a:spcAft>
              <a:buClr>
                <a:schemeClr val="dk1"/>
              </a:buClr>
              <a:buSzPts val="1500"/>
              <a:buFont typeface="Calibri"/>
              <a:buAutoNum type="arabicPeriod"/>
            </a:pPr>
            <a:r>
              <a:rPr lang="en-IN" sz="1500" b="1">
                <a:solidFill>
                  <a:schemeClr val="dk1"/>
                </a:solidFill>
                <a:latin typeface="Calibri"/>
                <a:ea typeface="Calibri"/>
                <a:cs typeface="Calibri"/>
                <a:sym typeface="Calibri"/>
              </a:rPr>
              <a:t>Comparison of distribution in gene promoter : </a:t>
            </a:r>
            <a:endParaRPr sz="1500">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0" lvl="0" indent="0" algn="l" rtl="0">
              <a:spcBef>
                <a:spcPts val="0"/>
              </a:spcBef>
              <a:spcAft>
                <a:spcPts val="0"/>
              </a:spcAft>
              <a:buNone/>
            </a:pPr>
            <a:endParaRPr>
              <a:solidFill>
                <a:schemeClr val="dk1"/>
              </a:solidFill>
              <a:latin typeface="Calibri"/>
              <a:ea typeface="Calibri"/>
              <a:cs typeface="Calibri"/>
              <a:sym typeface="Calibri"/>
            </a:endParaRPr>
          </a:p>
          <a:p>
            <a:pPr marL="215900" lvl="0" indent="-209550" algn="l" rtl="0">
              <a:spcBef>
                <a:spcPts val="0"/>
              </a:spcBef>
              <a:spcAft>
                <a:spcPts val="0"/>
              </a:spcAft>
              <a:buClr>
                <a:schemeClr val="dk1"/>
              </a:buClr>
              <a:buSzPts val="1500"/>
              <a:buFont typeface="Calibri"/>
              <a:buAutoNum type="arabicPeriod"/>
            </a:pPr>
            <a:r>
              <a:rPr lang="en-IN" sz="1500" b="1">
                <a:solidFill>
                  <a:schemeClr val="dk1"/>
                </a:solidFill>
                <a:latin typeface="Calibri"/>
                <a:ea typeface="Calibri"/>
                <a:cs typeface="Calibri"/>
                <a:sym typeface="Calibri"/>
              </a:rPr>
              <a:t>Validation:</a:t>
            </a:r>
            <a:endParaRPr sz="1500">
              <a:solidFill>
                <a:schemeClr val="dk1"/>
              </a:solidFill>
              <a:latin typeface="Calibri"/>
              <a:ea typeface="Calibri"/>
              <a:cs typeface="Calibri"/>
              <a:sym typeface="Calibri"/>
            </a:endParaRPr>
          </a:p>
          <a:p>
            <a:pPr marL="1168400" lvl="1" indent="-120650" algn="l" rtl="0">
              <a:spcBef>
                <a:spcPts val="110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Comparison of spatial distribution from HiC with our functional distribution</a:t>
            </a:r>
            <a:endParaRPr sz="1500">
              <a:solidFill>
                <a:schemeClr val="dk1"/>
              </a:solidFill>
              <a:latin typeface="Calibri"/>
              <a:ea typeface="Calibri"/>
              <a:cs typeface="Calibri"/>
              <a:sym typeface="Calibri"/>
            </a:endParaRPr>
          </a:p>
          <a:p>
            <a:pPr marL="1168400" lvl="1" indent="-120650" algn="l" rtl="0">
              <a:spcBef>
                <a:spcPts val="110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Identification of common transcription factors</a:t>
            </a:r>
            <a:endParaRPr sz="1500">
              <a:solidFill>
                <a:schemeClr val="dk1"/>
              </a:solidFill>
              <a:latin typeface="Calibri"/>
              <a:ea typeface="Calibri"/>
              <a:cs typeface="Calibri"/>
              <a:sym typeface="Calibri"/>
            </a:endParaRPr>
          </a:p>
          <a:p>
            <a:pPr marL="1168400" lvl="1" indent="-120650" algn="l" rtl="0">
              <a:spcBef>
                <a:spcPts val="1100"/>
              </a:spcBef>
              <a:spcAft>
                <a:spcPts val="0"/>
              </a:spcAft>
              <a:buClr>
                <a:srgbClr val="1F2DD3"/>
              </a:buClr>
              <a:buSzPts val="1500"/>
              <a:buFont typeface="Calibri"/>
              <a:buChar char="*"/>
            </a:pPr>
            <a:r>
              <a:rPr lang="en-IN" sz="1500" b="1">
                <a:solidFill>
                  <a:srgbClr val="1F2DD3"/>
                </a:solidFill>
                <a:latin typeface="Calibri"/>
                <a:ea typeface="Calibri"/>
                <a:cs typeface="Calibri"/>
                <a:sym typeface="Calibri"/>
              </a:rPr>
              <a:t>Gene regulation by common transcription factors</a:t>
            </a:r>
            <a:endParaRPr sz="1500">
              <a:solidFill>
                <a:schemeClr val="dk1"/>
              </a:solidFill>
              <a:latin typeface="Calibri"/>
              <a:ea typeface="Calibri"/>
              <a:cs typeface="Calibri"/>
              <a:sym typeface="Calibri"/>
            </a:endParaRPr>
          </a:p>
        </p:txBody>
      </p:sp>
      <p:pic>
        <p:nvPicPr>
          <p:cNvPr id="188" name="Google Shape;188;g2762e187aa4_1_1225"/>
          <p:cNvPicPr preferRelativeResize="0"/>
          <p:nvPr/>
        </p:nvPicPr>
        <p:blipFill rotWithShape="1">
          <a:blip r:embed="rId3">
            <a:alphaModFix/>
          </a:blip>
          <a:srcRect t="9159" b="23883"/>
          <a:stretch/>
        </p:blipFill>
        <p:spPr>
          <a:xfrm>
            <a:off x="4347650" y="2633874"/>
            <a:ext cx="3133975" cy="1188325"/>
          </a:xfrm>
          <a:prstGeom prst="rect">
            <a:avLst/>
          </a:prstGeom>
          <a:noFill/>
          <a:ln>
            <a:noFill/>
          </a:ln>
        </p:spPr>
      </p:pic>
      <p:sp>
        <p:nvSpPr>
          <p:cNvPr id="189" name="Google Shape;189;g2762e187aa4_1_1225"/>
          <p:cNvSpPr txBox="1"/>
          <p:nvPr/>
        </p:nvSpPr>
        <p:spPr>
          <a:xfrm>
            <a:off x="3919850" y="3701975"/>
            <a:ext cx="2875200" cy="292800"/>
          </a:xfrm>
          <a:prstGeom prst="rect">
            <a:avLst/>
          </a:prstGeom>
          <a:noFill/>
          <a:ln>
            <a:noFill/>
          </a:ln>
        </p:spPr>
        <p:txBody>
          <a:bodyPr spcFirstLastPara="1" wrap="square" lIns="91425" tIns="91425" rIns="91425" bIns="91425" anchor="t" anchorCtr="0">
            <a:noAutofit/>
          </a:bodyPr>
          <a:lstStyle/>
          <a:p>
            <a:pPr marL="457200" lvl="0" indent="0" algn="l" rtl="0">
              <a:spcBef>
                <a:spcPts val="0"/>
              </a:spcBef>
              <a:spcAft>
                <a:spcPts val="0"/>
              </a:spcAft>
              <a:buNone/>
            </a:pPr>
            <a:r>
              <a:rPr lang="en-IN" sz="1200" b="1">
                <a:latin typeface="Calibri"/>
                <a:ea typeface="Calibri"/>
                <a:cs typeface="Calibri"/>
                <a:sym typeface="Calibri"/>
              </a:rPr>
              <a:t>1 kb, 2 kb and 6 kb upstream</a:t>
            </a:r>
            <a:endParaRPr sz="11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g21b601ca310_0_66"/>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195" name="Google Shape;195;g21b601ca310_0_66"/>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196" name="Google Shape;196;g21b601ca310_0_66"/>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Methodology</a:t>
            </a:r>
            <a:endParaRPr sz="1600" b="0" i="0" u="none" strike="noStrike" cap="none">
              <a:solidFill>
                <a:srgbClr val="666666"/>
              </a:solidFill>
              <a:latin typeface="Arial"/>
              <a:ea typeface="Arial"/>
              <a:cs typeface="Arial"/>
              <a:sym typeface="Arial"/>
            </a:endParaRPr>
          </a:p>
        </p:txBody>
      </p:sp>
      <p:sp>
        <p:nvSpPr>
          <p:cNvPr id="197" name="Google Shape;197;g21b601ca310_0_66"/>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B7B7B7"/>
                </a:solidFill>
                <a:latin typeface="Arial"/>
                <a:ea typeface="Arial"/>
                <a:cs typeface="Arial"/>
                <a:sym typeface="Arial"/>
              </a:rPr>
              <a:t>Specific  Aims</a:t>
            </a:r>
            <a:endParaRPr sz="1600" b="0" i="0" u="none" strike="noStrike" cap="none">
              <a:solidFill>
                <a:srgbClr val="B7B7B7"/>
              </a:solidFill>
              <a:latin typeface="Arial"/>
              <a:ea typeface="Arial"/>
              <a:cs typeface="Arial"/>
              <a:sym typeface="Arial"/>
            </a:endParaRPr>
          </a:p>
        </p:txBody>
      </p:sp>
      <p:sp>
        <p:nvSpPr>
          <p:cNvPr id="198" name="Google Shape;198;g21b601ca310_0_66"/>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Results</a:t>
            </a:r>
            <a:endParaRPr sz="1600" b="0" i="0" u="none" strike="noStrike" cap="none">
              <a:solidFill>
                <a:srgbClr val="000000"/>
              </a:solidFill>
              <a:latin typeface="Arial"/>
              <a:ea typeface="Arial"/>
              <a:cs typeface="Arial"/>
              <a:sym typeface="Arial"/>
            </a:endParaRPr>
          </a:p>
        </p:txBody>
      </p:sp>
      <p:sp>
        <p:nvSpPr>
          <p:cNvPr id="199" name="Google Shape;199;g21b601ca310_0_66"/>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00" name="Google Shape;200;g21b601ca310_0_66"/>
          <p:cNvSpPr/>
          <p:nvPr/>
        </p:nvSpPr>
        <p:spPr>
          <a:xfrm>
            <a:off x="185775" y="504000"/>
            <a:ext cx="9638100" cy="488400"/>
          </a:xfrm>
          <a:prstGeom prst="rect">
            <a:avLst/>
          </a:prstGeom>
          <a:noFill/>
          <a:ln>
            <a:noFill/>
          </a:ln>
        </p:spPr>
        <p:txBody>
          <a:bodyPr spcFirstLastPara="1" wrap="square" lIns="0" tIns="12225" rIns="0" bIns="0" anchor="t" anchorCtr="0">
            <a:noAutofit/>
          </a:bodyPr>
          <a:lstStyle/>
          <a:p>
            <a:pPr marL="12599"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O/E : Motif distribution metric</a:t>
            </a:r>
            <a:endParaRPr sz="2800" b="0" i="0" u="none" strike="noStrike" cap="none">
              <a:solidFill>
                <a:srgbClr val="000000"/>
              </a:solidFill>
              <a:latin typeface="Arial"/>
              <a:ea typeface="Arial"/>
              <a:cs typeface="Arial"/>
              <a:sym typeface="Arial"/>
            </a:endParaRPr>
          </a:p>
        </p:txBody>
      </p:sp>
      <p:sp>
        <p:nvSpPr>
          <p:cNvPr id="201" name="Google Shape;201;g21b601ca310_0_66"/>
          <p:cNvSpPr txBox="1"/>
          <p:nvPr/>
        </p:nvSpPr>
        <p:spPr>
          <a:xfrm>
            <a:off x="3930475" y="1640488"/>
            <a:ext cx="1795800" cy="846600"/>
          </a:xfrm>
          <a:prstGeom prst="rect">
            <a:avLst/>
          </a:prstGeom>
          <a:noFill/>
          <a:ln>
            <a:noFill/>
          </a:ln>
        </p:spPr>
        <p:txBody>
          <a:bodyPr spcFirstLastPara="1" wrap="square" lIns="91425" tIns="91425" rIns="91425" bIns="91425" anchor="t" anchorCtr="0">
            <a:spAutoFit/>
          </a:bodyPr>
          <a:lstStyle/>
          <a:p>
            <a:pPr marL="0" marR="0" lvl="0" indent="0" algn="l" rtl="0">
              <a:lnSpc>
                <a:spcPct val="100000"/>
              </a:lnSpc>
              <a:spcBef>
                <a:spcPts val="0"/>
              </a:spcBef>
              <a:spcAft>
                <a:spcPts val="0"/>
              </a:spcAft>
              <a:buClr>
                <a:srgbClr val="000000"/>
              </a:buClr>
              <a:buSzPts val="1500"/>
              <a:buFont typeface="Arial"/>
              <a:buNone/>
            </a:pPr>
            <a:r>
              <a:rPr lang="en-IN" sz="1500" b="1" i="0" u="none" strike="noStrike" cap="none">
                <a:solidFill>
                  <a:srgbClr val="000000"/>
                </a:solidFill>
                <a:latin typeface="Helvetica Neue"/>
                <a:ea typeface="Helvetica Neue"/>
                <a:cs typeface="Helvetica Neue"/>
                <a:sym typeface="Helvetica Neue"/>
              </a:rPr>
              <a:t>AATTT -  AAATT</a:t>
            </a:r>
            <a:endParaRPr sz="1500" b="1"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Helvetica Neue"/>
              <a:ea typeface="Helvetica Neue"/>
              <a:cs typeface="Helvetica Neue"/>
              <a:sym typeface="Helvetica Neue"/>
            </a:endParaRPr>
          </a:p>
          <a:p>
            <a:pPr marL="0" marR="0" lvl="0" indent="0" algn="l" rtl="0">
              <a:lnSpc>
                <a:spcPct val="100000"/>
              </a:lnSpc>
              <a:spcBef>
                <a:spcPts val="0"/>
              </a:spcBef>
              <a:spcAft>
                <a:spcPts val="0"/>
              </a:spcAft>
              <a:buClr>
                <a:srgbClr val="000000"/>
              </a:buClr>
              <a:buSzPts val="1400"/>
              <a:buFont typeface="Arial"/>
              <a:buNone/>
            </a:pPr>
            <a:r>
              <a:rPr lang="en-IN" sz="1400" b="0" i="0" u="none" strike="noStrike" cap="none">
                <a:solidFill>
                  <a:srgbClr val="000000"/>
                </a:solidFill>
                <a:latin typeface="Helvetica Neue"/>
                <a:ea typeface="Helvetica Neue"/>
                <a:cs typeface="Helvetica Neue"/>
                <a:sym typeface="Helvetica Neue"/>
              </a:rPr>
              <a:t>Forward - Reverse  </a:t>
            </a:r>
            <a:endParaRPr sz="1400" b="0" i="0" u="none" strike="noStrike" cap="none">
              <a:solidFill>
                <a:srgbClr val="000000"/>
              </a:solidFill>
              <a:latin typeface="Helvetica Neue"/>
              <a:ea typeface="Helvetica Neue"/>
              <a:cs typeface="Helvetica Neue"/>
              <a:sym typeface="Helvetica Neue"/>
            </a:endParaRPr>
          </a:p>
        </p:txBody>
      </p:sp>
      <p:sp>
        <p:nvSpPr>
          <p:cNvPr id="202" name="Google Shape;202;g21b601ca310_0_66"/>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7</a:t>
            </a:fld>
            <a:endParaRPr/>
          </a:p>
        </p:txBody>
      </p:sp>
      <p:sp>
        <p:nvSpPr>
          <p:cNvPr id="203" name="Google Shape;203;g21b601ca310_0_66"/>
          <p:cNvSpPr txBox="1"/>
          <p:nvPr/>
        </p:nvSpPr>
        <p:spPr>
          <a:xfrm>
            <a:off x="2004550" y="2737650"/>
            <a:ext cx="5781600" cy="1508400"/>
          </a:xfrm>
          <a:prstGeom prst="rect">
            <a:avLst/>
          </a:prstGeom>
          <a:noFill/>
          <a:ln>
            <a:noFill/>
          </a:ln>
        </p:spPr>
        <p:txBody>
          <a:bodyPr spcFirstLastPara="1" wrap="square" lIns="91425" tIns="91425" rIns="91425" bIns="91425" anchor="t" anchorCtr="0">
            <a:spAutoFit/>
          </a:bodyPr>
          <a:lstStyle/>
          <a:p>
            <a:pPr marL="457200" marR="0" lvl="0" indent="457200" algn="l" rtl="0">
              <a:lnSpc>
                <a:spcPct val="150000"/>
              </a:lnSpc>
              <a:spcBef>
                <a:spcPts val="1200"/>
              </a:spcBef>
              <a:spcAft>
                <a:spcPts val="0"/>
              </a:spcAft>
              <a:buClr>
                <a:srgbClr val="000000"/>
              </a:buClr>
              <a:buSzPts val="1200"/>
              <a:buFont typeface="Arial"/>
              <a:buNone/>
            </a:pPr>
            <a:r>
              <a:rPr lang="en-IN" sz="1200" b="0" i="1" u="none" strike="noStrike" cap="none">
                <a:solidFill>
                  <a:schemeClr val="dk1"/>
                </a:solidFill>
                <a:highlight>
                  <a:srgbClr val="FFFFFF"/>
                </a:highlight>
                <a:latin typeface="Arial"/>
                <a:ea typeface="Arial"/>
                <a:cs typeface="Arial"/>
                <a:sym typeface="Arial"/>
              </a:rPr>
              <a:t>Genome Size: N     Motif Size: n        Kmer count: 4ⁿ </a:t>
            </a:r>
            <a:endParaRPr sz="1200" b="0" i="0" u="none" strike="noStrike" cap="none">
              <a:solidFill>
                <a:schemeClr val="dk1"/>
              </a:solidFill>
              <a:latin typeface="Times New Roman"/>
              <a:ea typeface="Times New Roman"/>
              <a:cs typeface="Times New Roman"/>
              <a:sym typeface="Times New Roman"/>
            </a:endParaRPr>
          </a:p>
          <a:p>
            <a:pPr marL="457200" marR="0" lvl="0" indent="457200" algn="l" rtl="0">
              <a:lnSpc>
                <a:spcPct val="150000"/>
              </a:lnSpc>
              <a:spcBef>
                <a:spcPts val="1200"/>
              </a:spcBef>
              <a:spcAft>
                <a:spcPts val="0"/>
              </a:spcAft>
              <a:buClr>
                <a:srgbClr val="000000"/>
              </a:buClr>
              <a:buSzPts val="1200"/>
              <a:buFont typeface="Arial"/>
              <a:buNone/>
            </a:pPr>
            <a:r>
              <a:rPr lang="en-IN" sz="1200" b="0" i="0" u="none" strike="noStrike" cap="none">
                <a:solidFill>
                  <a:schemeClr val="dk1"/>
                </a:solidFill>
                <a:highlight>
                  <a:srgbClr val="FFFFFF"/>
                </a:highlight>
                <a:latin typeface="Arial"/>
                <a:ea typeface="Arial"/>
                <a:cs typeface="Arial"/>
                <a:sym typeface="Arial"/>
              </a:rPr>
              <a:t>Base count: kₓ       Base probability: f</a:t>
            </a:r>
            <a:r>
              <a:rPr lang="en-IN" sz="1200" b="0" i="0" u="none" strike="noStrike" cap="none" baseline="-25000">
                <a:solidFill>
                  <a:schemeClr val="dk1"/>
                </a:solidFill>
                <a:highlight>
                  <a:srgbClr val="FFFFFF"/>
                </a:highlight>
                <a:latin typeface="Arial"/>
                <a:ea typeface="Arial"/>
                <a:cs typeface="Arial"/>
                <a:sym typeface="Arial"/>
              </a:rPr>
              <a:t>ₓ </a:t>
            </a:r>
            <a:r>
              <a:rPr lang="en-IN" sz="1200" b="0" i="0" u="none" strike="noStrike" cap="none">
                <a:solidFill>
                  <a:schemeClr val="dk1"/>
                </a:solidFill>
                <a:highlight>
                  <a:srgbClr val="FFFFFF"/>
                </a:highlight>
                <a:latin typeface="Arial"/>
                <a:ea typeface="Arial"/>
                <a:cs typeface="Arial"/>
                <a:sym typeface="Arial"/>
              </a:rPr>
              <a:t>(where X: A/T/G/C)  </a:t>
            </a:r>
            <a:endParaRPr sz="1200" b="0" i="0" u="none" strike="noStrike" cap="none">
              <a:solidFill>
                <a:schemeClr val="dk1"/>
              </a:solidFill>
              <a:latin typeface="Times New Roman"/>
              <a:ea typeface="Times New Roman"/>
              <a:cs typeface="Times New Roman"/>
              <a:sym typeface="Times New Roman"/>
            </a:endParaRPr>
          </a:p>
          <a:p>
            <a:pPr marL="914400" marR="0" lvl="0" indent="457200" algn="l" rtl="0">
              <a:lnSpc>
                <a:spcPct val="150000"/>
              </a:lnSpc>
              <a:spcBef>
                <a:spcPts val="1200"/>
              </a:spcBef>
              <a:spcAft>
                <a:spcPts val="0"/>
              </a:spcAft>
              <a:buClr>
                <a:srgbClr val="000000"/>
              </a:buClr>
              <a:buSzPts val="1200"/>
              <a:buFont typeface="Arial"/>
              <a:buNone/>
            </a:pPr>
            <a:r>
              <a:rPr lang="en-IN" sz="1200" b="0" i="0" u="none" strike="noStrike" cap="none">
                <a:solidFill>
                  <a:schemeClr val="dk1"/>
                </a:solidFill>
                <a:highlight>
                  <a:srgbClr val="FFFFFF"/>
                </a:highlight>
                <a:latin typeface="Arial"/>
                <a:ea typeface="Arial"/>
                <a:cs typeface="Arial"/>
                <a:sym typeface="Arial"/>
              </a:rPr>
              <a:t>Observed Count: Total count in the genome</a:t>
            </a:r>
            <a:endParaRPr sz="1200" b="0" i="0" u="none" strike="noStrike" cap="none">
              <a:solidFill>
                <a:schemeClr val="dk1"/>
              </a:solidFill>
              <a:latin typeface="Times New Roman"/>
              <a:ea typeface="Times New Roman"/>
              <a:cs typeface="Times New Roman"/>
              <a:sym typeface="Times New Roman"/>
            </a:endParaRPr>
          </a:p>
          <a:p>
            <a:pPr marL="914400" marR="0" lvl="0" indent="457200" algn="l" rtl="0">
              <a:lnSpc>
                <a:spcPct val="150000"/>
              </a:lnSpc>
              <a:spcBef>
                <a:spcPts val="0"/>
              </a:spcBef>
              <a:spcAft>
                <a:spcPts val="0"/>
              </a:spcAft>
              <a:buClr>
                <a:srgbClr val="000000"/>
              </a:buClr>
              <a:buSzPts val="1200"/>
              <a:buFont typeface="Arial"/>
              <a:buNone/>
            </a:pPr>
            <a:r>
              <a:rPr lang="en-IN" sz="1200" b="0" i="0" u="none" strike="noStrike" cap="none">
                <a:solidFill>
                  <a:schemeClr val="dk1"/>
                </a:solidFill>
                <a:highlight>
                  <a:srgbClr val="FFFFFF"/>
                </a:highlight>
                <a:latin typeface="Arial"/>
                <a:ea typeface="Arial"/>
                <a:cs typeface="Arial"/>
                <a:sym typeface="Arial"/>
              </a:rPr>
              <a:t>Expected Count: (f</a:t>
            </a:r>
            <a:r>
              <a:rPr lang="en-IN" sz="1200" b="0" i="0" u="none" strike="noStrike" cap="none" baseline="-25000">
                <a:solidFill>
                  <a:schemeClr val="dk1"/>
                </a:solidFill>
                <a:highlight>
                  <a:srgbClr val="FFFFFF"/>
                </a:highlight>
                <a:latin typeface="Arial"/>
                <a:ea typeface="Arial"/>
                <a:cs typeface="Arial"/>
                <a:sym typeface="Arial"/>
              </a:rPr>
              <a:t>ₓ</a:t>
            </a:r>
            <a:r>
              <a:rPr lang="en-IN" sz="1200" b="0" i="0" u="none" strike="noStrike" cap="none">
                <a:solidFill>
                  <a:schemeClr val="dk1"/>
                </a:solidFill>
                <a:highlight>
                  <a:srgbClr val="FFFFFF"/>
                </a:highlight>
                <a:latin typeface="Arial"/>
                <a:ea typeface="Arial"/>
                <a:cs typeface="Arial"/>
                <a:sym typeface="Arial"/>
              </a:rPr>
              <a:t>)</a:t>
            </a:r>
            <a:r>
              <a:rPr lang="en-IN" sz="1200" b="0" i="0" u="none" strike="noStrike" cap="none" baseline="30000">
                <a:solidFill>
                  <a:schemeClr val="dk1"/>
                </a:solidFill>
                <a:highlight>
                  <a:srgbClr val="FFFFFF"/>
                </a:highlight>
                <a:latin typeface="Arial"/>
                <a:ea typeface="Arial"/>
                <a:cs typeface="Arial"/>
                <a:sym typeface="Arial"/>
              </a:rPr>
              <a:t>kₓ</a:t>
            </a:r>
            <a:r>
              <a:rPr lang="en-IN" sz="1200" b="0" i="0" u="none" strike="noStrike" cap="none" baseline="-25000">
                <a:solidFill>
                  <a:schemeClr val="dk1"/>
                </a:solidFill>
                <a:highlight>
                  <a:srgbClr val="FFFFFF"/>
                </a:highlight>
                <a:latin typeface="Arial"/>
                <a:ea typeface="Arial"/>
                <a:cs typeface="Arial"/>
                <a:sym typeface="Arial"/>
              </a:rPr>
              <a:t> </a:t>
            </a:r>
            <a:r>
              <a:rPr lang="en-IN" sz="1200" b="0" i="0" u="none" strike="noStrike" cap="none">
                <a:solidFill>
                  <a:schemeClr val="dk1"/>
                </a:solidFill>
                <a:highlight>
                  <a:srgbClr val="FFFFFF"/>
                </a:highlight>
                <a:latin typeface="Arial"/>
                <a:ea typeface="Arial"/>
                <a:cs typeface="Arial"/>
                <a:sym typeface="Arial"/>
              </a:rPr>
              <a:t>× (N-n +1)</a:t>
            </a:r>
            <a:endParaRPr sz="1200" b="0" i="0" u="none" strike="noStrike" cap="none">
              <a:solidFill>
                <a:schemeClr val="dk1"/>
              </a:solidFill>
              <a:latin typeface="Times New Roman"/>
              <a:ea typeface="Times New Roman"/>
              <a:cs typeface="Times New Roman"/>
              <a:sym typeface="Times New Roman"/>
            </a:endParaRPr>
          </a:p>
        </p:txBody>
      </p:sp>
      <p:sp>
        <p:nvSpPr>
          <p:cNvPr id="204" name="Google Shape;204;g21b601ca310_0_66"/>
          <p:cNvSpPr txBox="1"/>
          <p:nvPr/>
        </p:nvSpPr>
        <p:spPr>
          <a:xfrm>
            <a:off x="3522650" y="1251700"/>
            <a:ext cx="2681100" cy="415500"/>
          </a:xfrm>
          <a:prstGeom prst="rect">
            <a:avLst/>
          </a:prstGeom>
          <a:noFill/>
          <a:ln>
            <a:noFill/>
          </a:ln>
        </p:spPr>
        <p:txBody>
          <a:bodyPr spcFirstLastPara="1" wrap="square" lIns="91425" tIns="91425" rIns="91425" bIns="91425" anchor="t" anchorCtr="0">
            <a:spAutoFit/>
          </a:bodyPr>
          <a:lstStyle/>
          <a:p>
            <a:pPr marL="0" marR="0" lvl="0" indent="0" algn="ctr" rtl="0">
              <a:lnSpc>
                <a:spcPct val="100000"/>
              </a:lnSpc>
              <a:spcBef>
                <a:spcPts val="0"/>
              </a:spcBef>
              <a:spcAft>
                <a:spcPts val="0"/>
              </a:spcAft>
              <a:buClr>
                <a:srgbClr val="000000"/>
              </a:buClr>
              <a:buSzPts val="1500"/>
              <a:buFont typeface="Arial"/>
              <a:buNone/>
            </a:pPr>
            <a:r>
              <a:rPr lang="en-IN" sz="1500" b="1" i="0" u="sng" strike="noStrike" cap="none">
                <a:solidFill>
                  <a:srgbClr val="000000"/>
                </a:solidFill>
                <a:latin typeface="Arial"/>
                <a:ea typeface="Arial"/>
                <a:cs typeface="Arial"/>
                <a:sym typeface="Arial"/>
              </a:rPr>
              <a:t>Motif Scoring</a:t>
            </a:r>
            <a:endParaRPr sz="1500" b="1" i="0" u="sng" strike="noStrike" cap="none">
              <a:solidFill>
                <a:srgbClr val="000000"/>
              </a:solidFill>
              <a:latin typeface="Arial"/>
              <a:ea typeface="Arial"/>
              <a:cs typeface="Arial"/>
              <a:sym typeface="Arial"/>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1"/>
                                        </p:tgtEl>
                                        <p:attrNameLst>
                                          <p:attrName>style.visibility</p:attrName>
                                        </p:attrNameLst>
                                      </p:cBhvr>
                                      <p:to>
                                        <p:strVal val="visible"/>
                                      </p:to>
                                    </p:set>
                                    <p:animEffect transition="in" filter="fade">
                                      <p:cBhvr>
                                        <p:cTn id="7" dur="1000"/>
                                        <p:tgtEl>
                                          <p:spTgt spid="2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08"/>
        <p:cNvGrpSpPr/>
        <p:nvPr/>
      </p:nvGrpSpPr>
      <p:grpSpPr>
        <a:xfrm>
          <a:off x="0" y="0"/>
          <a:ext cx="0" cy="0"/>
          <a:chOff x="0" y="0"/>
          <a:chExt cx="0" cy="0"/>
        </a:xfrm>
      </p:grpSpPr>
      <p:sp>
        <p:nvSpPr>
          <p:cNvPr id="209" name="Google Shape;209;g215f5ef592f_2_148"/>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10" name="Google Shape;210;g215f5ef592f_2_148"/>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11" name="Google Shape;211;g215f5ef592f_2_148"/>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212" name="Google Shape;212;g215f5ef592f_2_148"/>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213" name="Google Shape;213;g215f5ef592f_2_148"/>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214" name="Google Shape;214;g215f5ef592f_2_148"/>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9"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15" name="Google Shape;215;g215f5ef592f_2_148"/>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16" name="Google Shape;216;g215f5ef592f_2_148"/>
          <p:cNvSpPr/>
          <p:nvPr/>
        </p:nvSpPr>
        <p:spPr>
          <a:xfrm>
            <a:off x="823150" y="592000"/>
            <a:ext cx="8322900" cy="1276200"/>
          </a:xfrm>
          <a:prstGeom prst="rect">
            <a:avLst/>
          </a:prstGeom>
          <a:noFill/>
          <a:ln>
            <a:noFill/>
          </a:ln>
        </p:spPr>
        <p:txBody>
          <a:bodyPr spcFirstLastPara="1" wrap="square" lIns="0" tIns="12225" rIns="0" bIns="0" anchor="t" anchorCtr="0">
            <a:noAutofit/>
          </a:bodyPr>
          <a:lstStyle/>
          <a:p>
            <a:pPr marL="12599"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Improved representation of distribution with increased motif size</a:t>
            </a:r>
            <a:endParaRPr sz="2800" b="0" i="0" u="none" strike="noStrike" cap="none">
              <a:solidFill>
                <a:srgbClr val="000000"/>
              </a:solidFill>
              <a:latin typeface="Arial"/>
              <a:ea typeface="Arial"/>
              <a:cs typeface="Arial"/>
              <a:sym typeface="Arial"/>
            </a:endParaRPr>
          </a:p>
        </p:txBody>
      </p:sp>
      <p:sp>
        <p:nvSpPr>
          <p:cNvPr id="217" name="Google Shape;217;g215f5ef592f_2_148"/>
          <p:cNvSpPr txBox="1"/>
          <p:nvPr/>
        </p:nvSpPr>
        <p:spPr>
          <a:xfrm>
            <a:off x="1026225" y="4280575"/>
            <a:ext cx="6609600" cy="8958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15000"/>
              </a:lnSpc>
              <a:spcBef>
                <a:spcPts val="0"/>
              </a:spcBef>
              <a:spcAft>
                <a:spcPts val="0"/>
              </a:spcAft>
              <a:buClr>
                <a:srgbClr val="000000"/>
              </a:buClr>
              <a:buSzPts val="1400"/>
              <a:buFont typeface="Helvetica Neue"/>
              <a:buChar char="●"/>
            </a:pPr>
            <a:r>
              <a:rPr lang="en-IN" sz="1400" b="0" i="0" u="none" strike="noStrike" cap="none">
                <a:solidFill>
                  <a:srgbClr val="000000"/>
                </a:solidFill>
                <a:latin typeface="Helvetica Neue"/>
                <a:ea typeface="Helvetica Neue"/>
                <a:cs typeface="Helvetica Neue"/>
                <a:sym typeface="Helvetica Neue"/>
              </a:rPr>
              <a:t>6mer is the highest size considered as higher than 6mer exceeds sampling size of smaller genomes </a:t>
            </a:r>
            <a:endParaRPr sz="1400" b="0" i="0" u="none" strike="noStrike" cap="none">
              <a:solidFill>
                <a:srgbClr val="000000"/>
              </a:solidFill>
              <a:latin typeface="Helvetica Neue"/>
              <a:ea typeface="Helvetica Neue"/>
              <a:cs typeface="Helvetica Neue"/>
              <a:sym typeface="Helvetica Neue"/>
            </a:endParaRPr>
          </a:p>
          <a:p>
            <a:pPr marL="457200" marR="0" lvl="0" indent="-317500" algn="l" rtl="0">
              <a:lnSpc>
                <a:spcPct val="115000"/>
              </a:lnSpc>
              <a:spcBef>
                <a:spcPts val="0"/>
              </a:spcBef>
              <a:spcAft>
                <a:spcPts val="0"/>
              </a:spcAft>
              <a:buClr>
                <a:srgbClr val="000000"/>
              </a:buClr>
              <a:buSzPts val="1400"/>
              <a:buFont typeface="Helvetica Neue"/>
              <a:buChar char="●"/>
            </a:pPr>
            <a:r>
              <a:rPr lang="en-IN" sz="1400" b="0" i="0" u="none" strike="noStrike" cap="none">
                <a:solidFill>
                  <a:srgbClr val="000000"/>
                </a:solidFill>
                <a:latin typeface="Helvetica Neue"/>
                <a:ea typeface="Helvetica Neue"/>
                <a:cs typeface="Helvetica Neue"/>
                <a:sym typeface="Helvetica Neue"/>
              </a:rPr>
              <a:t>DNA binding site in protein cannot accommodate more than 6mers</a:t>
            </a:r>
            <a:endParaRPr sz="1400" b="0" i="0" u="none" strike="noStrike" cap="none">
              <a:solidFill>
                <a:srgbClr val="000000"/>
              </a:solidFill>
              <a:latin typeface="Helvetica Neue"/>
              <a:ea typeface="Helvetica Neue"/>
              <a:cs typeface="Helvetica Neue"/>
              <a:sym typeface="Helvetica Neue"/>
            </a:endParaRPr>
          </a:p>
        </p:txBody>
      </p:sp>
      <p:sp>
        <p:nvSpPr>
          <p:cNvPr id="218" name="Google Shape;218;g215f5ef592f_2_148"/>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8</a:t>
            </a:fld>
            <a:endParaRPr/>
          </a:p>
        </p:txBody>
      </p:sp>
      <p:pic>
        <p:nvPicPr>
          <p:cNvPr id="219" name="Google Shape;219;g215f5ef592f_2_148"/>
          <p:cNvPicPr preferRelativeResize="0"/>
          <p:nvPr/>
        </p:nvPicPr>
        <p:blipFill rotWithShape="1">
          <a:blip r:embed="rId3">
            <a:alphaModFix/>
          </a:blip>
          <a:srcRect/>
          <a:stretch/>
        </p:blipFill>
        <p:spPr>
          <a:xfrm>
            <a:off x="178550" y="1586401"/>
            <a:ext cx="9517225" cy="24583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3"/>
        <p:cNvGrpSpPr/>
        <p:nvPr/>
      </p:nvGrpSpPr>
      <p:grpSpPr>
        <a:xfrm>
          <a:off x="0" y="0"/>
          <a:ext cx="0" cy="0"/>
          <a:chOff x="0" y="0"/>
          <a:chExt cx="0" cy="0"/>
        </a:xfrm>
      </p:grpSpPr>
      <p:sp>
        <p:nvSpPr>
          <p:cNvPr id="224" name="Google Shape;224;g22eeb431fd0_1_16"/>
          <p:cNvSpPr/>
          <p:nvPr/>
        </p:nvSpPr>
        <p:spPr>
          <a:xfrm>
            <a:off x="360" y="396360"/>
            <a:ext cx="10070465" cy="362"/>
          </a:xfrm>
          <a:custGeom>
            <a:avLst/>
            <a:gdLst/>
            <a:ahLst/>
            <a:cxnLst/>
            <a:rect l="l" t="t" r="r" b="b"/>
            <a:pathLst>
              <a:path w="10070465" h="1904" extrusionOk="0">
                <a:moveTo>
                  <a:pt x="0" y="0"/>
                </a:moveTo>
                <a:lnTo>
                  <a:pt x="10070084" y="1524"/>
                </a:lnTo>
              </a:path>
            </a:pathLst>
          </a:custGeom>
          <a:noFill/>
          <a:ln w="9525" cap="flat" cmpd="sng">
            <a:solidFill>
              <a:srgbClr val="000000"/>
            </a:solidFill>
            <a:prstDash val="solid"/>
            <a:round/>
            <a:headEnd type="none" w="sm" len="sm"/>
            <a:tailEnd type="none" w="sm" len="sm"/>
          </a:ln>
        </p:spPr>
      </p:sp>
      <p:sp>
        <p:nvSpPr>
          <p:cNvPr id="225" name="Google Shape;225;g22eeb431fd0_1_16"/>
          <p:cNvSpPr/>
          <p:nvPr/>
        </p:nvSpPr>
        <p:spPr>
          <a:xfrm>
            <a:off x="352800" y="71280"/>
            <a:ext cx="1303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Introduction</a:t>
            </a:r>
            <a:endParaRPr sz="1600" b="0" i="0" u="none" strike="noStrike" cap="none">
              <a:solidFill>
                <a:srgbClr val="CCCCCC"/>
              </a:solidFill>
              <a:latin typeface="Arial"/>
              <a:ea typeface="Arial"/>
              <a:cs typeface="Arial"/>
              <a:sym typeface="Arial"/>
            </a:endParaRPr>
          </a:p>
        </p:txBody>
      </p:sp>
      <p:sp>
        <p:nvSpPr>
          <p:cNvPr id="226" name="Google Shape;226;g22eeb431fd0_1_16"/>
          <p:cNvSpPr/>
          <p:nvPr/>
        </p:nvSpPr>
        <p:spPr>
          <a:xfrm>
            <a:off x="4392000" y="72000"/>
            <a:ext cx="1338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Methodology</a:t>
            </a:r>
            <a:endParaRPr sz="1600" b="0" i="0" u="none" strike="noStrike" cap="none">
              <a:solidFill>
                <a:srgbClr val="000000"/>
              </a:solidFill>
              <a:latin typeface="Arial"/>
              <a:ea typeface="Arial"/>
              <a:cs typeface="Arial"/>
              <a:sym typeface="Arial"/>
            </a:endParaRPr>
          </a:p>
        </p:txBody>
      </p:sp>
      <p:sp>
        <p:nvSpPr>
          <p:cNvPr id="227" name="Google Shape;227;g22eeb431fd0_1_16"/>
          <p:cNvSpPr/>
          <p:nvPr/>
        </p:nvSpPr>
        <p:spPr>
          <a:xfrm>
            <a:off x="2232000" y="72000"/>
            <a:ext cx="14382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Specific  Aims</a:t>
            </a:r>
            <a:endParaRPr sz="1600" b="0" i="0" u="none" strike="noStrike" cap="none">
              <a:solidFill>
                <a:srgbClr val="CCCCCC"/>
              </a:solidFill>
              <a:latin typeface="Arial"/>
              <a:ea typeface="Arial"/>
              <a:cs typeface="Arial"/>
              <a:sym typeface="Arial"/>
            </a:endParaRPr>
          </a:p>
        </p:txBody>
      </p:sp>
      <p:sp>
        <p:nvSpPr>
          <p:cNvPr id="228" name="Google Shape;228;g22eeb431fd0_1_16"/>
          <p:cNvSpPr/>
          <p:nvPr/>
        </p:nvSpPr>
        <p:spPr>
          <a:xfrm>
            <a:off x="672408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666666"/>
                </a:solidFill>
                <a:latin typeface="Arial"/>
                <a:ea typeface="Arial"/>
                <a:cs typeface="Arial"/>
                <a:sym typeface="Arial"/>
              </a:rPr>
              <a:t>Results</a:t>
            </a:r>
            <a:endParaRPr sz="1600" b="1" i="0" u="none" strike="noStrike" cap="none">
              <a:solidFill>
                <a:srgbClr val="666666"/>
              </a:solidFill>
              <a:latin typeface="Arial"/>
              <a:ea typeface="Arial"/>
              <a:cs typeface="Arial"/>
              <a:sym typeface="Arial"/>
            </a:endParaRPr>
          </a:p>
        </p:txBody>
      </p:sp>
      <p:sp>
        <p:nvSpPr>
          <p:cNvPr id="229" name="Google Shape;229;g22eeb431fd0_1_16"/>
          <p:cNvSpPr/>
          <p:nvPr/>
        </p:nvSpPr>
        <p:spPr>
          <a:xfrm>
            <a:off x="8496000" y="72000"/>
            <a:ext cx="1266000" cy="253800"/>
          </a:xfrm>
          <a:prstGeom prst="rect">
            <a:avLst/>
          </a:prstGeom>
          <a:noFill/>
          <a:ln>
            <a:noFill/>
          </a:ln>
        </p:spPr>
        <p:txBody>
          <a:bodyPr spcFirstLastPara="1" wrap="square" lIns="0" tIns="12225" rIns="0" bIns="0" anchor="t" anchorCtr="0">
            <a:noAutofit/>
          </a:bodyPr>
          <a:lstStyle/>
          <a:p>
            <a:pPr marL="12598" marR="0" lvl="0" indent="0" algn="l" rtl="0">
              <a:lnSpc>
                <a:spcPct val="100000"/>
              </a:lnSpc>
              <a:spcBef>
                <a:spcPts val="0"/>
              </a:spcBef>
              <a:spcAft>
                <a:spcPts val="0"/>
              </a:spcAft>
              <a:buClr>
                <a:srgbClr val="000000"/>
              </a:buClr>
              <a:buSzPts val="1600"/>
              <a:buFont typeface="Arial"/>
              <a:buNone/>
            </a:pPr>
            <a:r>
              <a:rPr lang="en-IN" sz="1600" b="1" i="1" u="none" strike="noStrike" cap="none">
                <a:solidFill>
                  <a:srgbClr val="CCCCCC"/>
                </a:solidFill>
                <a:latin typeface="Arial"/>
                <a:ea typeface="Arial"/>
                <a:cs typeface="Arial"/>
                <a:sym typeface="Arial"/>
              </a:rPr>
              <a:t>Future Work</a:t>
            </a:r>
            <a:endParaRPr sz="1600" b="0" i="0" u="none" strike="noStrike" cap="none">
              <a:solidFill>
                <a:srgbClr val="000000"/>
              </a:solidFill>
              <a:latin typeface="Arial"/>
              <a:ea typeface="Arial"/>
              <a:cs typeface="Arial"/>
              <a:sym typeface="Arial"/>
            </a:endParaRPr>
          </a:p>
        </p:txBody>
      </p:sp>
      <p:sp>
        <p:nvSpPr>
          <p:cNvPr id="230" name="Google Shape;230;g22eeb431fd0_1_16"/>
          <p:cNvSpPr/>
          <p:nvPr/>
        </p:nvSpPr>
        <p:spPr>
          <a:xfrm>
            <a:off x="2731450" y="1178325"/>
            <a:ext cx="107700" cy="172200"/>
          </a:xfrm>
          <a:prstGeom prst="rect">
            <a:avLst/>
          </a:prstGeom>
          <a:solidFill>
            <a:schemeClr val="lt1"/>
          </a:soli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31" name="Google Shape;231;g22eeb431fd0_1_16"/>
          <p:cNvSpPr/>
          <p:nvPr/>
        </p:nvSpPr>
        <p:spPr>
          <a:xfrm>
            <a:off x="823150" y="592000"/>
            <a:ext cx="8322900" cy="1276200"/>
          </a:xfrm>
          <a:prstGeom prst="rect">
            <a:avLst/>
          </a:prstGeom>
          <a:noFill/>
          <a:ln>
            <a:noFill/>
          </a:ln>
        </p:spPr>
        <p:txBody>
          <a:bodyPr spcFirstLastPara="1" wrap="square" lIns="0" tIns="12225" rIns="0" bIns="0" anchor="t" anchorCtr="0">
            <a:noAutofit/>
          </a:bodyPr>
          <a:lstStyle/>
          <a:p>
            <a:pPr marL="12598" marR="0" lvl="0" indent="0" algn="ctr" rtl="0">
              <a:lnSpc>
                <a:spcPct val="100000"/>
              </a:lnSpc>
              <a:spcBef>
                <a:spcPts val="0"/>
              </a:spcBef>
              <a:spcAft>
                <a:spcPts val="0"/>
              </a:spcAft>
              <a:buClr>
                <a:srgbClr val="000000"/>
              </a:buClr>
              <a:buSzPts val="2800"/>
              <a:buFont typeface="Arial"/>
              <a:buNone/>
            </a:pPr>
            <a:r>
              <a:rPr lang="en-IN" sz="2800" b="1" i="0" u="none" strike="noStrike" cap="none">
                <a:solidFill>
                  <a:srgbClr val="1F2ED4"/>
                </a:solidFill>
                <a:latin typeface="Arial"/>
                <a:ea typeface="Arial"/>
                <a:cs typeface="Arial"/>
                <a:sym typeface="Arial"/>
              </a:rPr>
              <a:t>     Improved representation of distribution with increased motif size</a:t>
            </a:r>
            <a:endParaRPr sz="2800" b="0" i="0" u="none" strike="noStrike" cap="none">
              <a:solidFill>
                <a:srgbClr val="000000"/>
              </a:solidFill>
              <a:latin typeface="Arial"/>
              <a:ea typeface="Arial"/>
              <a:cs typeface="Arial"/>
              <a:sym typeface="Arial"/>
            </a:endParaRPr>
          </a:p>
        </p:txBody>
      </p:sp>
      <p:sp>
        <p:nvSpPr>
          <p:cNvPr id="232" name="Google Shape;232;g22eeb431fd0_1_16"/>
          <p:cNvSpPr txBox="1"/>
          <p:nvPr/>
        </p:nvSpPr>
        <p:spPr>
          <a:xfrm>
            <a:off x="1026225" y="4280575"/>
            <a:ext cx="6609600" cy="648000"/>
          </a:xfrm>
          <a:prstGeom prst="rect">
            <a:avLst/>
          </a:prstGeom>
          <a:noFill/>
          <a:ln>
            <a:noFill/>
          </a:ln>
        </p:spPr>
        <p:txBody>
          <a:bodyPr spcFirstLastPara="1" wrap="square" lIns="91425" tIns="91425" rIns="91425" bIns="91425" anchor="t" anchorCtr="0">
            <a:spAutoFit/>
          </a:bodyPr>
          <a:lstStyle/>
          <a:p>
            <a:pPr marL="457200" marR="0" lvl="0" indent="-317500" algn="l" rtl="0">
              <a:lnSpc>
                <a:spcPct val="115000"/>
              </a:lnSpc>
              <a:spcBef>
                <a:spcPts val="0"/>
              </a:spcBef>
              <a:spcAft>
                <a:spcPts val="0"/>
              </a:spcAft>
              <a:buClr>
                <a:srgbClr val="000000"/>
              </a:buClr>
              <a:buSzPts val="1400"/>
              <a:buFont typeface="Helvetica Neue"/>
              <a:buChar char="●"/>
            </a:pPr>
            <a:r>
              <a:rPr lang="en-IN" sz="1400" b="0" i="0" u="none" strike="noStrike" cap="none">
                <a:solidFill>
                  <a:srgbClr val="000000"/>
                </a:solidFill>
                <a:latin typeface="Helvetica Neue"/>
                <a:ea typeface="Helvetica Neue"/>
                <a:cs typeface="Helvetica Neue"/>
                <a:sym typeface="Helvetica Neue"/>
              </a:rPr>
              <a:t>Identification of acrocentric chromosomes: 13,14,15,21,22</a:t>
            </a:r>
            <a:endParaRPr sz="1400" b="0" i="0" u="none" strike="noStrike" cap="none">
              <a:solidFill>
                <a:srgbClr val="000000"/>
              </a:solidFill>
              <a:latin typeface="Helvetica Neue"/>
              <a:ea typeface="Helvetica Neue"/>
              <a:cs typeface="Helvetica Neue"/>
              <a:sym typeface="Helvetica Neue"/>
            </a:endParaRPr>
          </a:p>
          <a:p>
            <a:pPr marL="457200" marR="0" lvl="0" indent="0" algn="l" rtl="0">
              <a:lnSpc>
                <a:spcPct val="115000"/>
              </a:lnSpc>
              <a:spcBef>
                <a:spcPts val="0"/>
              </a:spcBef>
              <a:spcAft>
                <a:spcPts val="0"/>
              </a:spcAft>
              <a:buClr>
                <a:srgbClr val="000000"/>
              </a:buClr>
              <a:buSzPts val="1400"/>
              <a:buFont typeface="Arial"/>
              <a:buNone/>
            </a:pPr>
            <a:endParaRPr sz="1400" b="0" i="0" u="none" strike="noStrike" cap="none">
              <a:solidFill>
                <a:srgbClr val="000000"/>
              </a:solidFill>
              <a:latin typeface="Helvetica Neue"/>
              <a:ea typeface="Helvetica Neue"/>
              <a:cs typeface="Helvetica Neue"/>
              <a:sym typeface="Helvetica Neue"/>
            </a:endParaRPr>
          </a:p>
        </p:txBody>
      </p:sp>
      <p:sp>
        <p:nvSpPr>
          <p:cNvPr id="233" name="Google Shape;233;g22eeb431fd0_1_16"/>
          <p:cNvSpPr txBox="1">
            <a:spLocks noGrp="1"/>
          </p:cNvSpPr>
          <p:nvPr>
            <p:ph type="sldNum" idx="12"/>
          </p:nvPr>
        </p:nvSpPr>
        <p:spPr>
          <a:xfrm>
            <a:off x="9433260" y="5236564"/>
            <a:ext cx="604800" cy="434100"/>
          </a:xfrm>
          <a:prstGeom prst="rect">
            <a:avLst/>
          </a:prstGeom>
          <a:noFill/>
          <a:ln>
            <a:noFill/>
          </a:ln>
        </p:spPr>
        <p:txBody>
          <a:bodyPr spcFirstLastPara="1" wrap="square" lIns="91425" tIns="91425" rIns="91425" bIns="91425" anchor="t" anchorCtr="0">
            <a:noAutofit/>
          </a:bodyPr>
          <a:lstStyle/>
          <a:p>
            <a:pPr marL="0" lvl="0" indent="0" algn="r" rtl="0">
              <a:lnSpc>
                <a:spcPct val="100000"/>
              </a:lnSpc>
              <a:spcBef>
                <a:spcPts val="0"/>
              </a:spcBef>
              <a:spcAft>
                <a:spcPts val="0"/>
              </a:spcAft>
              <a:buSzPts val="1300"/>
              <a:buNone/>
            </a:pPr>
            <a:fld id="{00000000-1234-1234-1234-123412341234}" type="slidenum">
              <a:rPr lang="en-IN"/>
              <a:t>9</a:t>
            </a:fld>
            <a:endParaRPr/>
          </a:p>
        </p:txBody>
      </p:sp>
      <p:pic>
        <p:nvPicPr>
          <p:cNvPr id="234" name="Google Shape;234;g22eeb431fd0_1_16"/>
          <p:cNvPicPr preferRelativeResize="0"/>
          <p:nvPr/>
        </p:nvPicPr>
        <p:blipFill rotWithShape="1">
          <a:blip r:embed="rId3">
            <a:alphaModFix/>
          </a:blip>
          <a:srcRect/>
          <a:stretch/>
        </p:blipFill>
        <p:spPr>
          <a:xfrm>
            <a:off x="12575" y="1527350"/>
            <a:ext cx="9944041" cy="2256450"/>
          </a:xfrm>
          <a:prstGeom prst="rect">
            <a:avLst/>
          </a:prstGeom>
          <a:noFill/>
          <a:ln w="9525" cap="flat" cmpd="sng">
            <a:solidFill>
              <a:srgbClr val="000000"/>
            </a:solidFill>
            <a:prstDash val="solid"/>
            <a:miter lim="8000"/>
            <a:headEnd type="none" w="sm" len="sm"/>
            <a:tailEnd type="none" w="sm" len="sm"/>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1739</Words>
  <Application>Microsoft Office PowerPoint</Application>
  <PresentationFormat>Custom</PresentationFormat>
  <Paragraphs>298</Paragraphs>
  <Slides>20</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20</vt:i4>
      </vt:variant>
    </vt:vector>
  </HeadingPairs>
  <TitlesOfParts>
    <vt:vector size="28" baseType="lpstr">
      <vt:lpstr>Calibri</vt:lpstr>
      <vt:lpstr>Helvetica Neue</vt:lpstr>
      <vt:lpstr>Helvetica Neue Light</vt:lpstr>
      <vt:lpstr>Roboto</vt:lpstr>
      <vt:lpstr>Cambria Math</vt:lpstr>
      <vt:lpstr>Arial</vt:lpstr>
      <vt:lpstr>Times New Roman</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Lokesh Venkatesh</dc:creator>
  <cp:lastModifiedBy>Lokesh Venkatesh</cp:lastModifiedBy>
  <cp:revision>1</cp:revision>
  <dcterms:created xsi:type="dcterms:W3CDTF">2021-10-11T09:31:32Z</dcterms:created>
  <dcterms:modified xsi:type="dcterms:W3CDTF">2025-03-17T12:15:39Z</dcterms:modified>
</cp:coreProperties>
</file>